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56" r:id="rId2"/>
    <p:sldId id="262" r:id="rId3"/>
    <p:sldId id="263" r:id="rId4"/>
    <p:sldId id="260" r:id="rId5"/>
    <p:sldId id="285" r:id="rId6"/>
    <p:sldId id="266" r:id="rId7"/>
    <p:sldId id="267" r:id="rId8"/>
    <p:sldId id="286" r:id="rId9"/>
    <p:sldId id="268" r:id="rId10"/>
    <p:sldId id="269" r:id="rId11"/>
    <p:sldId id="270" r:id="rId12"/>
    <p:sldId id="271" r:id="rId13"/>
    <p:sldId id="272" r:id="rId14"/>
    <p:sldId id="265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9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6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54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5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5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455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40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46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1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88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9F93-6DB8-4B33-B616-E4E055B7235D}" type="datetimeFigureOut">
              <a:rPr lang="el-GR" smtClean="0"/>
              <a:t>26/5/2022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4926F-CC2C-4435-B09C-0908BD875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7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34E4-2FE1-4ACC-8016-A44EBD735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4399" y="432389"/>
            <a:ext cx="6061097" cy="401119"/>
          </a:xfrm>
        </p:spPr>
        <p:txBody>
          <a:bodyPr>
            <a:noAutofit/>
          </a:bodyPr>
          <a:lstStyle/>
          <a:p>
            <a:b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13o Πανελλήνιο Επιστημονικό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Συνέδριο Χημικής Μηχανικής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Πάτρα. 2-4 Ιουνίου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4E559-D51F-49EC-8653-F2194C4AE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92" y="1638660"/>
            <a:ext cx="9375668" cy="1285875"/>
          </a:xfrm>
        </p:spPr>
        <p:txBody>
          <a:bodyPr>
            <a:normAutofit/>
          </a:bodyPr>
          <a:lstStyle/>
          <a:p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ΒΕΛΤΙΣΤΟΠΟΙΗΣΗ ΤΩΝ ΣΥΝΘΗΚΩΝ ΑΝΑΠΤΥΞΗΣ ΤΟΥ ΘΑΛΑΣΣΙΟΥ ΜΙΚΡΟΦΥΚΟΥΣ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TETRASELMIS STRIATA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KAI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ΠΟΙΟΤΙΚΟΣ ΧΑΡΑΚΤΗΡΙΣΜΟΣ ΤΗΣ ΠΑΡΑΓΟΜΕΝΗΣ ΒΙΟΜΑΖΑΣ ΜΕ ΣΚΟΠΟ ΤΗΝ ΠΑΡΑΓΩΓΗ ΙΧΘΥΟΤΡΟΦΗΣ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60AA04D-0178-4DCB-A017-7C4A97F1540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50" y="239099"/>
            <a:ext cx="2314354" cy="9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A0A6EEB9-EF9C-4E82-A7A6-3104B585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9" y="5588095"/>
            <a:ext cx="6613598" cy="112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7D4C4C58-11B7-4942-A2F3-1746DA5F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378" y="3764692"/>
            <a:ext cx="61214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el-G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 Μηχανικών Περιβάλλοντος, Πανεπιστήμιο Πατρών, Αγρίνιο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l-G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 Βιολογίας, Πανεπιστήμιο Πατρών, Πάτρα</a:t>
            </a:r>
            <a:endParaRPr lang="en-US" altLang="el-G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l-GR" sz="1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l-G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Ελληνικό Κέντρο Θαλάσσιων Ερευνών/Ινστιτούτο Θαλάσσιας Βιολογίας,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l-GR" altLang="el-G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Βιοτεχνολογίας &amp;Υδατοκαλλιεργειών, Αθήνα</a:t>
            </a:r>
            <a:endParaRPr lang="en-US" altLang="el-G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l-GR" sz="1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altLang="el-GR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 Χημικών Μηχανικών, Πανεπιστήμιο Πατρών,  Πάτρα</a:t>
            </a:r>
            <a:endParaRPr lang="en-US" altLang="el-G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PLAGTON S</a:t>
            </a:r>
            <a:r>
              <a:rPr 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Θέση Κονάκι Σκεντού,  Δήμος Ξηρομέρου, Αιτωλοακαρνανία,  Ελλάδα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l-GR" altLang="el-GR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AE0731E4-C15E-451D-BDD0-E7A703A5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28" y="149996"/>
            <a:ext cx="2547180" cy="10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46EFDE9-67A0-43A9-9043-C9B40BE6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73" y="48530"/>
            <a:ext cx="1800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3ABBA6-B8C3-4B9A-874D-9B07989A093A}"/>
              </a:ext>
            </a:extLst>
          </p:cNvPr>
          <p:cNvSpPr/>
          <p:nvPr/>
        </p:nvSpPr>
        <p:spPr>
          <a:xfrm>
            <a:off x="718832" y="2925744"/>
            <a:ext cx="10382491" cy="64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Β. </a:t>
            </a:r>
            <a:r>
              <a:rPr lang="el-GR" sz="1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Πατρινού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Α. Δασκαλάκη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Σ. Παπανικόλας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1.5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Δ. Καμπάνταης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Χ. Ν. Οικονόμου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Δ. Μπόκας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Ι. Κοτζαμάνης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Δ. Βαγενάς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Γ. Αγγελής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Α. Τεκερλεκοπούλου</a:t>
            </a:r>
            <a:r>
              <a:rPr lang="el-GR" sz="1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l-GR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5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C822-5046-4532-846C-EC90C53C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32" y="89233"/>
            <a:ext cx="7114953" cy="526357"/>
          </a:xfrm>
        </p:spPr>
        <p:txBody>
          <a:bodyPr>
            <a:norm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θερμοκρασίας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46C3-F80A-44EA-8F31-B4E23EDC1827}"/>
              </a:ext>
            </a:extLst>
          </p:cNvPr>
          <p:cNvSpPr txBox="1"/>
          <p:nvPr/>
        </p:nvSpPr>
        <p:spPr>
          <a:xfrm>
            <a:off x="7949563" y="3506418"/>
            <a:ext cx="4159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Ίδιες σταθερές συνθήκες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0.3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Ελεγχόμενη θερμοκρασία (19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Διατήρηση της θερμοκρασίας με χρήση θερμοστατών</a:t>
            </a: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5785BD-1018-4FC6-A40B-16AC2B002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9119"/>
              </p:ext>
            </p:extLst>
          </p:nvPr>
        </p:nvGraphicFramePr>
        <p:xfrm>
          <a:off x="220660" y="392597"/>
          <a:ext cx="5157804" cy="398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0" y="392597"/>
                        <a:ext cx="5157804" cy="398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>
            <a:extLst>
              <a:ext uri="{FF2B5EF4-FFF2-40B4-BE49-F238E27FC236}">
                <a16:creationId xmlns:a16="http://schemas.microsoft.com/office/drawing/2014/main" id="{085FB1CF-3CA7-43A3-95AC-AB2A0C57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6941"/>
          <a:stretch/>
        </p:blipFill>
        <p:spPr bwMode="auto">
          <a:xfrm>
            <a:off x="5378464" y="1289479"/>
            <a:ext cx="2955923" cy="20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5071FE83-1D1A-4868-8662-A92D5EA9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781" y="1409622"/>
            <a:ext cx="1665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T=25 </a:t>
            </a:r>
            <a:r>
              <a:rPr lang="en-US" altLang="en-US" sz="1800" baseline="30000" dirty="0"/>
              <a:t>o</a:t>
            </a:r>
            <a:r>
              <a:rPr lang="en-US" altLang="en-US" sz="1800" dirty="0"/>
              <a:t>C</a:t>
            </a:r>
            <a:r>
              <a:rPr lang="el-GR" altLang="en-US" sz="1800" dirty="0"/>
              <a:t>,</a:t>
            </a:r>
            <a:r>
              <a:rPr lang="en-US" altLang="en-US" sz="1800" dirty="0"/>
              <a:t> t= 2d</a:t>
            </a:r>
            <a:endParaRPr lang="el-GR" altLang="en-US" sz="1800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850BB7C-C167-43A4-83A5-D672A594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7"/>
          <a:stretch/>
        </p:blipFill>
        <p:spPr bwMode="auto">
          <a:xfrm>
            <a:off x="8601918" y="771176"/>
            <a:ext cx="3129054" cy="20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64C003BE-BB3B-43FC-85B9-70E3045D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092" y="2417400"/>
            <a:ext cx="2087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T=25 </a:t>
            </a:r>
            <a:r>
              <a:rPr lang="en-US" altLang="en-US" sz="1800" baseline="30000" dirty="0"/>
              <a:t>o</a:t>
            </a:r>
            <a:r>
              <a:rPr lang="en-US" altLang="en-US" sz="1800" dirty="0"/>
              <a:t>C</a:t>
            </a:r>
            <a:r>
              <a:rPr lang="el-GR" altLang="en-US" sz="1800" dirty="0"/>
              <a:t>,</a:t>
            </a:r>
            <a:r>
              <a:rPr lang="en-US" altLang="en-US" sz="1800" dirty="0"/>
              <a:t> t= 13 d</a:t>
            </a:r>
            <a:endParaRPr lang="el-GR" altLang="en-US" sz="1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C3BF6C-E54D-41FB-A958-54FA8CA60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81928"/>
              </p:ext>
            </p:extLst>
          </p:nvPr>
        </p:nvGraphicFramePr>
        <p:xfrm>
          <a:off x="83127" y="4674886"/>
          <a:ext cx="7816864" cy="195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882">
                  <a:extLst>
                    <a:ext uri="{9D8B030D-6E8A-4147-A177-3AD203B41FA5}">
                      <a16:colId xmlns:a16="http://schemas.microsoft.com/office/drawing/2014/main" val="2788241544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651431552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732063291"/>
                    </a:ext>
                  </a:extLst>
                </a:gridCol>
                <a:gridCol w="857207">
                  <a:extLst>
                    <a:ext uri="{9D8B030D-6E8A-4147-A177-3AD203B41FA5}">
                      <a16:colId xmlns:a16="http://schemas.microsoft.com/office/drawing/2014/main" val="2375337889"/>
                    </a:ext>
                  </a:extLst>
                </a:gridCol>
                <a:gridCol w="1290570">
                  <a:extLst>
                    <a:ext uri="{9D8B030D-6E8A-4147-A177-3AD203B41FA5}">
                      <a16:colId xmlns:a16="http://schemas.microsoft.com/office/drawing/2014/main" val="2583814358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895225589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68544817"/>
                    </a:ext>
                  </a:extLst>
                </a:gridCol>
              </a:tblGrid>
              <a:tr h="98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Υδατάνθρακες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ξ.β.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Ολικές Χλωροφύλλες 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ρωτεΐνες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448010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T= 19±1 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64304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T=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±1 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72539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T=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±1 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935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0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A7705D-8226-4794-A111-4EBB1FD1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79" y="152474"/>
            <a:ext cx="7136219" cy="528563"/>
          </a:xfrm>
        </p:spPr>
        <p:txBody>
          <a:bodyPr>
            <a:no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φωτοπεριόδου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E1137-F942-49E9-B5DC-EB704E6D944D}"/>
              </a:ext>
            </a:extLst>
          </p:cNvPr>
          <p:cNvSpPr txBox="1"/>
          <p:nvPr/>
        </p:nvSpPr>
        <p:spPr>
          <a:xfrm>
            <a:off x="8262187" y="3847577"/>
            <a:ext cx="390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Ίδιες σταθερές συνθήκες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0.3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Σταθερή θερμοκρασία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Ελεγχόμενη θερμοκρασία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20/4h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8/6 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12/12h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L:D)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λαμπτήρων που έσβηναν με χρονόμετρο</a:t>
            </a: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10314C-91B4-4C25-B051-056BA353E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42356"/>
              </p:ext>
            </p:extLst>
          </p:nvPr>
        </p:nvGraphicFramePr>
        <p:xfrm>
          <a:off x="314768" y="681037"/>
          <a:ext cx="4962880" cy="383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768" y="681037"/>
                        <a:ext cx="4962880" cy="3834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C59FE762-15E0-4527-AF0F-6ED02C021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2"/>
          <a:stretch/>
        </p:blipFill>
        <p:spPr bwMode="auto">
          <a:xfrm>
            <a:off x="5634838" y="1691415"/>
            <a:ext cx="3033822" cy="183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B8C05-E7FD-4706-A1B4-F2D8B21D4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 bwMode="auto">
          <a:xfrm>
            <a:off x="8846288" y="853454"/>
            <a:ext cx="2736850" cy="183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A2DE846-9F49-4B16-8875-4C96ACD4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545" y="2333409"/>
            <a:ext cx="2026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/>
              <a:t>20</a:t>
            </a:r>
            <a:r>
              <a:rPr lang="en-US" altLang="en-US" sz="1800" dirty="0"/>
              <a:t>:</a:t>
            </a:r>
            <a:r>
              <a:rPr lang="el-GR" altLang="en-US" sz="1800" dirty="0"/>
              <a:t>4</a:t>
            </a:r>
            <a:r>
              <a:rPr lang="en-US" altLang="en-US" sz="1800" dirty="0"/>
              <a:t> L/D</a:t>
            </a:r>
            <a:r>
              <a:rPr lang="el-GR" altLang="en-US" sz="1800" dirty="0"/>
              <a:t>,</a:t>
            </a:r>
            <a:r>
              <a:rPr lang="en-US" altLang="en-US" sz="1800" dirty="0"/>
              <a:t> t= </a:t>
            </a:r>
            <a:r>
              <a:rPr lang="el-GR" altLang="en-US" sz="1800" dirty="0"/>
              <a:t>20 </a:t>
            </a:r>
            <a:r>
              <a:rPr lang="en-US" altLang="en-US" sz="1800" dirty="0"/>
              <a:t>d</a:t>
            </a:r>
            <a:endParaRPr lang="el-GR" altLang="en-US" sz="1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08523BA-83AB-477D-AB17-8D877FB0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390" y="1872176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/>
              <a:t>20</a:t>
            </a:r>
            <a:r>
              <a:rPr lang="en-US" altLang="en-US" sz="1800" dirty="0"/>
              <a:t>:</a:t>
            </a:r>
            <a:r>
              <a:rPr lang="el-GR" altLang="en-US" sz="1800" dirty="0"/>
              <a:t>4</a:t>
            </a:r>
            <a:r>
              <a:rPr lang="en-US" altLang="en-US" sz="1800" dirty="0"/>
              <a:t> L/D</a:t>
            </a:r>
            <a:r>
              <a:rPr lang="el-GR" altLang="en-US" sz="1800" dirty="0"/>
              <a:t>,</a:t>
            </a:r>
            <a:r>
              <a:rPr lang="en-US" altLang="en-US" sz="1800" dirty="0"/>
              <a:t> t= 0</a:t>
            </a:r>
            <a:r>
              <a:rPr lang="el-GR" altLang="en-US" sz="1800" dirty="0"/>
              <a:t> </a:t>
            </a:r>
            <a:r>
              <a:rPr lang="en-US" altLang="en-US" sz="1800" dirty="0"/>
              <a:t>d</a:t>
            </a:r>
            <a:endParaRPr lang="el-GR" altLang="en-US" sz="1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409B20-DD81-425C-8173-E1E4216E0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00"/>
              </p:ext>
            </p:extLst>
          </p:nvPr>
        </p:nvGraphicFramePr>
        <p:xfrm>
          <a:off x="227274" y="4638983"/>
          <a:ext cx="7903026" cy="196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049">
                  <a:extLst>
                    <a:ext uri="{9D8B030D-6E8A-4147-A177-3AD203B41FA5}">
                      <a16:colId xmlns:a16="http://schemas.microsoft.com/office/drawing/2014/main" val="2788241544"/>
                    </a:ext>
                  </a:extLst>
                </a:gridCol>
                <a:gridCol w="1262832">
                  <a:extLst>
                    <a:ext uri="{9D8B030D-6E8A-4147-A177-3AD203B41FA5}">
                      <a16:colId xmlns:a16="http://schemas.microsoft.com/office/drawing/2014/main" val="1651431552"/>
                    </a:ext>
                  </a:extLst>
                </a:gridCol>
                <a:gridCol w="1030779">
                  <a:extLst>
                    <a:ext uri="{9D8B030D-6E8A-4147-A177-3AD203B41FA5}">
                      <a16:colId xmlns:a16="http://schemas.microsoft.com/office/drawing/2014/main" val="2732063291"/>
                    </a:ext>
                  </a:extLst>
                </a:gridCol>
                <a:gridCol w="893869">
                  <a:extLst>
                    <a:ext uri="{9D8B030D-6E8A-4147-A177-3AD203B41FA5}">
                      <a16:colId xmlns:a16="http://schemas.microsoft.com/office/drawing/2014/main" val="2375337889"/>
                    </a:ext>
                  </a:extLst>
                </a:gridCol>
                <a:gridCol w="1269915">
                  <a:extLst>
                    <a:ext uri="{9D8B030D-6E8A-4147-A177-3AD203B41FA5}">
                      <a16:colId xmlns:a16="http://schemas.microsoft.com/office/drawing/2014/main" val="2583814358"/>
                    </a:ext>
                  </a:extLst>
                </a:gridCol>
                <a:gridCol w="1245297">
                  <a:extLst>
                    <a:ext uri="{9D8B030D-6E8A-4147-A177-3AD203B41FA5}">
                      <a16:colId xmlns:a16="http://schemas.microsoft.com/office/drawing/2014/main" val="895225589"/>
                    </a:ext>
                  </a:extLst>
                </a:gridCol>
                <a:gridCol w="1008285">
                  <a:extLst>
                    <a:ext uri="{9D8B030D-6E8A-4147-A177-3AD203B41FA5}">
                      <a16:colId xmlns:a16="http://schemas.microsoft.com/office/drawing/2014/main" val="68544817"/>
                    </a:ext>
                  </a:extLst>
                </a:gridCol>
              </a:tblGrid>
              <a:tr h="98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Υδατάνθρακες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ξ.β.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Ολικές Χλωροφύλλες 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ρωτεΐνες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448010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20:4 h, L:D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826071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18:6 h, L:D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413952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12:12h, L:D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35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2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88E932-A200-436C-8210-D0EA9F77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22" y="89233"/>
            <a:ext cx="8125047" cy="484926"/>
          </a:xfrm>
        </p:spPr>
        <p:txBody>
          <a:bodyPr>
            <a:no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του ρυθμού παροχής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249D4-1E3E-4DA3-BFD2-8D051D809C04}"/>
              </a:ext>
            </a:extLst>
          </p:cNvPr>
          <p:cNvSpPr txBox="1"/>
          <p:nvPr/>
        </p:nvSpPr>
        <p:spPr>
          <a:xfrm>
            <a:off x="8244765" y="3863820"/>
            <a:ext cx="4021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Ίδιες σταθερές συνθήκες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0.3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Σταθερή θερμοκρασία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Σταθερός συνεχής φωτισμός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Ελεγχόμενη παροχή καθαρού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mL min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Διατήρηση σταθερής ροής με χρήση ροομέτρων.</a:t>
            </a:r>
          </a:p>
          <a:p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53B5AA-5B2A-4F4C-9BC3-CE42D23C8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15579"/>
              </p:ext>
            </p:extLst>
          </p:nvPr>
        </p:nvGraphicFramePr>
        <p:xfrm>
          <a:off x="262609" y="574159"/>
          <a:ext cx="5309267" cy="410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609" y="574159"/>
                        <a:ext cx="5309267" cy="410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596774E9-9B9C-47B6-A95B-FD209D5CF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b="13604"/>
          <a:stretch/>
        </p:blipFill>
        <p:spPr bwMode="auto">
          <a:xfrm>
            <a:off x="5571876" y="1668915"/>
            <a:ext cx="2838204" cy="19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A3274-068F-48A0-890A-471874028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b="7179"/>
          <a:stretch/>
        </p:blipFill>
        <p:spPr bwMode="auto">
          <a:xfrm>
            <a:off x="8748547" y="874546"/>
            <a:ext cx="2553546" cy="194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96F6498-EC24-4601-9D11-FC6A01A8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695" y="1921013"/>
            <a:ext cx="226111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10 mL</a:t>
            </a:r>
            <a:r>
              <a:rPr lang="en-US" altLang="en-US" sz="2400" baseline="30000" dirty="0"/>
              <a:t>.</a:t>
            </a:r>
            <a:r>
              <a:rPr lang="en-US" altLang="en-US" sz="1800" dirty="0"/>
              <a:t>min</a:t>
            </a:r>
            <a:r>
              <a:rPr lang="en-US" altLang="en-US" sz="1800" baseline="30000" dirty="0"/>
              <a:t>-1</a:t>
            </a:r>
            <a:r>
              <a:rPr lang="el-GR" altLang="en-US" sz="1800" dirty="0"/>
              <a:t>,</a:t>
            </a:r>
            <a:r>
              <a:rPr lang="en-US" altLang="en-US" sz="1800" dirty="0"/>
              <a:t> t= 0d</a:t>
            </a:r>
            <a:endParaRPr lang="el-GR" altLang="en-US" sz="1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1A10AFD-9792-481B-B015-9FE2CA82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461" y="1368440"/>
            <a:ext cx="220371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10 mL</a:t>
            </a:r>
            <a:r>
              <a:rPr lang="en-US" altLang="en-US" sz="2400" baseline="30000" dirty="0"/>
              <a:t>.</a:t>
            </a:r>
            <a:r>
              <a:rPr lang="en-US" altLang="en-US" sz="1800" dirty="0"/>
              <a:t>min</a:t>
            </a:r>
            <a:r>
              <a:rPr lang="en-US" altLang="en-US" sz="1800" baseline="30000" dirty="0"/>
              <a:t>-1</a:t>
            </a:r>
            <a:r>
              <a:rPr lang="el-GR" altLang="en-US" sz="1800" dirty="0"/>
              <a:t>,</a:t>
            </a:r>
            <a:r>
              <a:rPr lang="en-US" altLang="en-US" sz="1800" dirty="0"/>
              <a:t> t= </a:t>
            </a:r>
            <a:r>
              <a:rPr lang="el-GR" altLang="en-US" sz="1800" dirty="0"/>
              <a:t>7</a:t>
            </a:r>
            <a:r>
              <a:rPr lang="en-US" altLang="en-US" sz="1800" dirty="0"/>
              <a:t>d</a:t>
            </a:r>
            <a:endParaRPr lang="el-GR" altLang="en-US" sz="1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DDB260-C180-4621-9766-387E7EAE2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63177"/>
              </p:ext>
            </p:extLst>
          </p:nvPr>
        </p:nvGraphicFramePr>
        <p:xfrm>
          <a:off x="178820" y="4612482"/>
          <a:ext cx="7848761" cy="195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147">
                  <a:extLst>
                    <a:ext uri="{9D8B030D-6E8A-4147-A177-3AD203B41FA5}">
                      <a16:colId xmlns:a16="http://schemas.microsoft.com/office/drawing/2014/main" val="2788241544"/>
                    </a:ext>
                  </a:extLst>
                </a:gridCol>
                <a:gridCol w="1230447">
                  <a:extLst>
                    <a:ext uri="{9D8B030D-6E8A-4147-A177-3AD203B41FA5}">
                      <a16:colId xmlns:a16="http://schemas.microsoft.com/office/drawing/2014/main" val="1651431552"/>
                    </a:ext>
                  </a:extLst>
                </a:gridCol>
                <a:gridCol w="1002391">
                  <a:extLst>
                    <a:ext uri="{9D8B030D-6E8A-4147-A177-3AD203B41FA5}">
                      <a16:colId xmlns:a16="http://schemas.microsoft.com/office/drawing/2014/main" val="2732063291"/>
                    </a:ext>
                  </a:extLst>
                </a:gridCol>
                <a:gridCol w="889104">
                  <a:extLst>
                    <a:ext uri="{9D8B030D-6E8A-4147-A177-3AD203B41FA5}">
                      <a16:colId xmlns:a16="http://schemas.microsoft.com/office/drawing/2014/main" val="2375337889"/>
                    </a:ext>
                  </a:extLst>
                </a:gridCol>
                <a:gridCol w="1290570">
                  <a:extLst>
                    <a:ext uri="{9D8B030D-6E8A-4147-A177-3AD203B41FA5}">
                      <a16:colId xmlns:a16="http://schemas.microsoft.com/office/drawing/2014/main" val="2583814358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895225589"/>
                    </a:ext>
                  </a:extLst>
                </a:gridCol>
                <a:gridCol w="967562">
                  <a:extLst>
                    <a:ext uri="{9D8B030D-6E8A-4147-A177-3AD203B41FA5}">
                      <a16:colId xmlns:a16="http://schemas.microsoft.com/office/drawing/2014/main" val="68544817"/>
                    </a:ext>
                  </a:extLst>
                </a:gridCol>
              </a:tblGrid>
              <a:tr h="98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Υδατάνθρακες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ξ.β.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Ολικές Χλωροφύλλες 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ρωτεΐνες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48010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mL min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301063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mL min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636834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mL min</a:t>
                      </a:r>
                      <a:r>
                        <a:rPr lang="el-GR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35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BC27-B535-4D2C-8DE8-54795481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1" y="227455"/>
            <a:ext cx="11366204" cy="411052"/>
          </a:xfrm>
        </p:spPr>
        <p:txBody>
          <a:bodyPr>
            <a:no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της σύστασης των παραγόμενων λιπιδίων και αμινοξέων στις βέλτιστες συνθήκες ανάπτυξης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FBCF5A-2A2E-425C-AC4F-29C317CF0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215573"/>
              </p:ext>
            </p:extLst>
          </p:nvPr>
        </p:nvGraphicFramePr>
        <p:xfrm>
          <a:off x="159488" y="1839433"/>
          <a:ext cx="1148316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72">
                  <a:extLst>
                    <a:ext uri="{9D8B030D-6E8A-4147-A177-3AD203B41FA5}">
                      <a16:colId xmlns:a16="http://schemas.microsoft.com/office/drawing/2014/main" val="3725048097"/>
                    </a:ext>
                  </a:extLst>
                </a:gridCol>
                <a:gridCol w="669852">
                  <a:extLst>
                    <a:ext uri="{9D8B030D-6E8A-4147-A177-3AD203B41FA5}">
                      <a16:colId xmlns:a16="http://schemas.microsoft.com/office/drawing/2014/main" val="3424926015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475251937"/>
                    </a:ext>
                  </a:extLst>
                </a:gridCol>
                <a:gridCol w="754912">
                  <a:extLst>
                    <a:ext uri="{9D8B030D-6E8A-4147-A177-3AD203B41FA5}">
                      <a16:colId xmlns:a16="http://schemas.microsoft.com/office/drawing/2014/main" val="206397389"/>
                    </a:ext>
                  </a:extLst>
                </a:gridCol>
                <a:gridCol w="645042">
                  <a:extLst>
                    <a:ext uri="{9D8B030D-6E8A-4147-A177-3AD203B41FA5}">
                      <a16:colId xmlns:a16="http://schemas.microsoft.com/office/drawing/2014/main" val="3866180"/>
                    </a:ext>
                  </a:extLst>
                </a:gridCol>
                <a:gridCol w="928576">
                  <a:extLst>
                    <a:ext uri="{9D8B030D-6E8A-4147-A177-3AD203B41FA5}">
                      <a16:colId xmlns:a16="http://schemas.microsoft.com/office/drawing/2014/main" val="1337781199"/>
                    </a:ext>
                  </a:extLst>
                </a:gridCol>
                <a:gridCol w="783266">
                  <a:extLst>
                    <a:ext uri="{9D8B030D-6E8A-4147-A177-3AD203B41FA5}">
                      <a16:colId xmlns:a16="http://schemas.microsoft.com/office/drawing/2014/main" val="909014399"/>
                    </a:ext>
                  </a:extLst>
                </a:gridCol>
                <a:gridCol w="992371">
                  <a:extLst>
                    <a:ext uri="{9D8B030D-6E8A-4147-A177-3AD203B41FA5}">
                      <a16:colId xmlns:a16="http://schemas.microsoft.com/office/drawing/2014/main" val="139572177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1219130832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3819374047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12639163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260486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Συνθήκες καλλιέργειας </a:t>
                      </a:r>
                      <a:endParaRPr lang="el-GR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C14:0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C16:0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C16:1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C18:0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C18:1 n-9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C18:2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C20:1 n-9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C20:5 n-3</a:t>
                      </a:r>
                      <a:endParaRPr lang="el-GR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(Ε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PA)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 πολυακόρεστων λιπαρών οξέων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PUFAs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 κορεσμένων λιπαρών οξέων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MUFAs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Σύνολο ακόρεστων λιπαρών οξέων 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SFAs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3839027"/>
                  </a:ext>
                </a:extLst>
              </a:tr>
              <a:tr h="26301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συνεχής φωτισμός, </a:t>
                      </a:r>
                    </a:p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8, T</a:t>
                      </a: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παροχή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mL min</a:t>
                      </a:r>
                      <a:r>
                        <a:rPr lang="en-US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l-GR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0303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1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E334-E66C-4770-8FBB-9A9D5EAA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"/>
            <a:ext cx="10515600" cy="442949"/>
          </a:xfrm>
        </p:spPr>
        <p:txBody>
          <a:bodyPr>
            <a:noAutofit/>
          </a:bodyPr>
          <a:lstStyle/>
          <a:p>
            <a:pPr algn="ctr"/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9724-E763-47DE-9129-AF95564C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10" y="839972"/>
            <a:ext cx="10515600" cy="49973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εμπορικό λίπασμα 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Nutri-Leaf 30-10-10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N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l-GR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όδηγησε σε υψηλότερες αποδόσεις για την βιομάζα (70.1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και τον ειδικό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ρυθμό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ανάπτυξης (0.140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των υποστρωμάτων που μελετήθηκαν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πειράματα βελτιστοποίησης της ποσότητας του λιπάσματος ανέδειξαν τα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L</a:t>
            </a:r>
            <a:r>
              <a:rPr lang="en-US" altLang="el-GR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τη βέλτιστη ποσότητα για την ανάπτυξη οδηγώντας σε αυξημένο ρυθμό ανάπτυξης.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Εξετάζοντας την επίδραση του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η τιμή 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κρίθηκε ως βέλτιστη τόσο για την παραγωγή βιομάζας (79.8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όσο και για την παραγωγή ενδοκυτταρικών συστατικών.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πειράματα της θερμοκρασίας ανέδειξαν την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l-GR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βέλτιστη οδηγώντας σε περαιτέρω αύξηση της παραγωγικότητας (93.7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του ειδικού ρυθμού ανάπτυξης της  βιομάζας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ταυτόχρονα σημαντικό περιεχόμενο μεταβολικών συστατικών.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Τα πειράματα της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φωτοπεριόδου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έδειξαν ισχυρή εξάρτηση της ανάπτυξης από το φωτισμό με αποτέλεσμα η παραγωγικότητα της βιομάζας να μειώνεται σταδιακά με την  αύξηση του σκοταδιού.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υψηλή παροχή 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l-GR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ρυθμό ροής 90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min</a:t>
            </a:r>
            <a:r>
              <a:rPr lang="en-US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l-GR" alt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ήταν ανασταλτική για την ανάπτυξη του </a:t>
            </a:r>
            <a:r>
              <a:rPr lang="en-US" altLang="el-G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striata</a:t>
            </a:r>
            <a:r>
              <a:rPr lang="el-GR" altLang="el-G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λόγω της συνεχούς οξύνισης  του υποστρώματος ανάπτυξης ενώ βέλτιστη παροχή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el-GR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βελτίωσε τόσο την παραγωγικότητα της βιομάζας όσο και την  συσσώρευση ενδοκυτταρικών συστατικών ήταν εκείνη των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min</a:t>
            </a:r>
            <a:r>
              <a:rPr lang="en-US" altLang="el-GR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l-G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Striata</a:t>
            </a:r>
            <a:r>
              <a:rPr lang="el-GR" altLang="el-GR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βέλτιστες συνθήκες ανάπτυξης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ικανό να παράγει βιομάζα υψηλής ποιότητας και να συσσωρεύει παράλληλα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σημαντικά πολυακόρεστα λιπαρά οξέα 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όπως το 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ποσοστό έως 23%.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Διαθέτει επίσης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σημαντικό ποσοστό πρωτεϊνών με επαρκές αμινοξικό προφίλ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συνεπώς κρίνεται κατάλληλη για την παραγωγή συμβατικών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ιχθυοτροφών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59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1CEF-709D-46C4-A84B-13B1A59A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48" y="2386867"/>
            <a:ext cx="10515600" cy="2692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Ιστότοπος έργου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https://algafeed4fish.gr/</a:t>
            </a:r>
            <a:endParaRPr lang="el-GR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« Καλλιέργεια μικροφυκών σε μεγάλη κλίμακα και χρήση της παραγόμενης βιομάζας ως εναλλακτική πρώτη ύλη ιχθυοτροφής – AlgaFeed4Fish» (MIS 5045858. Φ.Κ. 80916), συν-χρηματοδοτήθηκε από Ευρωπαϊκούς (Ευρωπαϊκό Ταμείο Περιφερειακής Ανάπτυξης) και Εθνικούς Πόρους (Γενική Γραμματεία Έρευνας και Τεχνολογίας) στο πλαίσιο του Επιχειρησιακού Προγράμματος «Ανταγωνιστικότητα. Επιχειρηματικότητα και Καινοτομία (ΕΠΑνΕΚ. ΕΣΠΑ 2014-2020)» και ειδικότερα μέσω της Δράσης «Ειδικές Δράσεις «Υδατοκαλλιέργειες» - «Βιομηχανικά Υλικά» - «Ανοιχτή Καινοτομία στον Πολιτισμό»».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94D1EC3-BA31-4694-A0C2-A9F99EF1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74" y="5305647"/>
            <a:ext cx="7516549" cy="12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65C48-EAE5-47C5-8AEA-D4764407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83" y="124939"/>
            <a:ext cx="5856790" cy="20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CAF6-451D-4630-AF3F-E2B8DF90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95" y="14758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 για την προσοχή σας !!!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2A0611-8B7A-4518-911F-E3817B80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46" y="3178590"/>
            <a:ext cx="6534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2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7AB5D7C3-30BD-49D5-B308-2E6343D2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827589"/>
            <a:ext cx="2535238" cy="5540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21B6C8E-FD7C-49FC-B738-13720DCB9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1814" y="3141663"/>
            <a:ext cx="5832475" cy="431800"/>
          </a:xfrm>
        </p:spPr>
        <p:txBody>
          <a:bodyPr/>
          <a:lstStyle/>
          <a:p>
            <a:pPr algn="ctr" eaLnBrk="1" hangingPunct="1"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Αξιοποίηση προϊόντων σε τομείς όπως</a:t>
            </a:r>
            <a:r>
              <a:rPr lang="en-US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9162654-5872-429F-A805-8DAEF174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-793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Calibri" panose="020F0502020204030204" pitchFamily="34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0CC002-61AC-4B0F-A88F-5FACB08C3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384" y="121920"/>
            <a:ext cx="8229600" cy="239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l-GR" altLang="el-G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Μεταβολικά προϊόντα και εμπορικές εφαρμογές μικροφυκών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EAE05B-5526-4A0F-8ED6-EE68C10AF2A5}"/>
              </a:ext>
            </a:extLst>
          </p:cNvPr>
          <p:cNvSpPr/>
          <p:nvPr/>
        </p:nvSpPr>
        <p:spPr>
          <a:xfrm>
            <a:off x="2309039" y="754857"/>
            <a:ext cx="2592388" cy="23764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Πρωτογενείς μεταβολίτες</a:t>
            </a:r>
            <a:r>
              <a:rPr lang="en-US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l-GR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Υδατάνθρακες Λιπίδια Πρωτεΐνες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Χρωστικές</a:t>
            </a: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4E04C4F-5443-4C6F-B5A5-1EE1244311BA}"/>
              </a:ext>
            </a:extLst>
          </p:cNvPr>
          <p:cNvSpPr/>
          <p:nvPr/>
        </p:nvSpPr>
        <p:spPr>
          <a:xfrm>
            <a:off x="2411414" y="1798637"/>
            <a:ext cx="360362" cy="144463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855BB3-91BD-4C2F-A3B7-57F582DDEEC7}"/>
              </a:ext>
            </a:extLst>
          </p:cNvPr>
          <p:cNvSpPr/>
          <p:nvPr/>
        </p:nvSpPr>
        <p:spPr>
          <a:xfrm>
            <a:off x="2479955" y="2089150"/>
            <a:ext cx="360362" cy="14287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B61F76B-0256-4905-8311-24B2C5AE4A39}"/>
              </a:ext>
            </a:extLst>
          </p:cNvPr>
          <p:cNvSpPr/>
          <p:nvPr/>
        </p:nvSpPr>
        <p:spPr>
          <a:xfrm>
            <a:off x="2603243" y="2332471"/>
            <a:ext cx="360362" cy="14446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9244783-7337-4A96-BBDF-70D12D5382A6}"/>
              </a:ext>
            </a:extLst>
          </p:cNvPr>
          <p:cNvSpPr/>
          <p:nvPr/>
        </p:nvSpPr>
        <p:spPr>
          <a:xfrm>
            <a:off x="2643189" y="2585677"/>
            <a:ext cx="360363" cy="14287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16E93F-E6F5-4512-9FB9-3F46F92E33A0}"/>
              </a:ext>
            </a:extLst>
          </p:cNvPr>
          <p:cNvSpPr/>
          <p:nvPr/>
        </p:nvSpPr>
        <p:spPr>
          <a:xfrm>
            <a:off x="6288089" y="598157"/>
            <a:ext cx="2665413" cy="2519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Δευτερογενείς μεταβολίτες</a:t>
            </a:r>
            <a:r>
              <a:rPr lang="en-US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l-GR" altLang="el-GR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Καροτενοειδή</a:t>
            </a:r>
          </a:p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Φυτοστερόλες</a:t>
            </a:r>
          </a:p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Φαινολικές ουσίες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F76F13-20F9-4AE0-84B4-EDEB12F46A1E}"/>
              </a:ext>
            </a:extLst>
          </p:cNvPr>
          <p:cNvSpPr/>
          <p:nvPr/>
        </p:nvSpPr>
        <p:spPr>
          <a:xfrm>
            <a:off x="6564314" y="1808163"/>
            <a:ext cx="358775" cy="14605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495D3EA-C7A1-4970-B83B-0B5B24EC4CFD}"/>
              </a:ext>
            </a:extLst>
          </p:cNvPr>
          <p:cNvSpPr/>
          <p:nvPr/>
        </p:nvSpPr>
        <p:spPr>
          <a:xfrm>
            <a:off x="6516688" y="2087563"/>
            <a:ext cx="360362" cy="14446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9EDE24-2534-4CF9-B34E-E0ED8427A8E0}"/>
              </a:ext>
            </a:extLst>
          </p:cNvPr>
          <p:cNvSpPr/>
          <p:nvPr/>
        </p:nvSpPr>
        <p:spPr>
          <a:xfrm>
            <a:off x="6357938" y="2349501"/>
            <a:ext cx="360362" cy="144463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C9B0EB-DE3B-4413-8360-3A0D4ECB0545}"/>
              </a:ext>
            </a:extLst>
          </p:cNvPr>
          <p:cNvSpPr/>
          <p:nvPr/>
        </p:nvSpPr>
        <p:spPr>
          <a:xfrm>
            <a:off x="8399463" y="3648075"/>
            <a:ext cx="2170112" cy="8588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Ανθρώπινη διατροφή / ζωοτροφή</a:t>
            </a:r>
            <a:endParaRPr lang="el-GR" altLang="el-G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2FAC4A1-DB2A-4D84-BC67-022725895969}"/>
              </a:ext>
            </a:extLst>
          </p:cNvPr>
          <p:cNvSpPr/>
          <p:nvPr/>
        </p:nvSpPr>
        <p:spPr>
          <a:xfrm flipH="1">
            <a:off x="2643189" y="4487864"/>
            <a:ext cx="128587" cy="30638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B81065-EE14-4BE5-9F66-D62B8F17DDE4}"/>
              </a:ext>
            </a:extLst>
          </p:cNvPr>
          <p:cNvSpPr/>
          <p:nvPr/>
        </p:nvSpPr>
        <p:spPr>
          <a:xfrm>
            <a:off x="3792538" y="3573464"/>
            <a:ext cx="2303462" cy="8588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Βιολιπάσματα</a:t>
            </a:r>
            <a:endParaRPr lang="el-GR" altLang="el-G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783A335-5140-4ECE-A6BE-5E0B3DD10A9B}"/>
              </a:ext>
            </a:extLst>
          </p:cNvPr>
          <p:cNvSpPr/>
          <p:nvPr/>
        </p:nvSpPr>
        <p:spPr>
          <a:xfrm flipH="1">
            <a:off x="5070476" y="4471989"/>
            <a:ext cx="130175" cy="30638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6163" name="Picture 18">
            <a:extLst>
              <a:ext uri="{FF2B5EF4-FFF2-40B4-BE49-F238E27FC236}">
                <a16:creationId xmlns:a16="http://schemas.microsoft.com/office/drawing/2014/main" id="{A6CBBDA2-D0B0-42EB-8E2C-B96F53B84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4864101"/>
            <a:ext cx="1566863" cy="815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0951AD3-B7A7-490A-9035-DEE60CDCA0AC}"/>
              </a:ext>
            </a:extLst>
          </p:cNvPr>
          <p:cNvSpPr/>
          <p:nvPr/>
        </p:nvSpPr>
        <p:spPr>
          <a:xfrm>
            <a:off x="6288089" y="3648075"/>
            <a:ext cx="1908175" cy="8588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Βιοκαύσιμα</a:t>
            </a:r>
            <a:endParaRPr lang="el-GR" altLang="el-G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5" name="Picture 19">
            <a:extLst>
              <a:ext uri="{FF2B5EF4-FFF2-40B4-BE49-F238E27FC236}">
                <a16:creationId xmlns:a16="http://schemas.microsoft.com/office/drawing/2014/main" id="{057FFCCD-396E-4905-9ED6-8EACD77FA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827588"/>
            <a:ext cx="2303463" cy="577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85257CB4-3481-403B-80CE-CD8FB2968E08}"/>
              </a:ext>
            </a:extLst>
          </p:cNvPr>
          <p:cNvSpPr/>
          <p:nvPr/>
        </p:nvSpPr>
        <p:spPr>
          <a:xfrm flipH="1">
            <a:off x="7178675" y="4506914"/>
            <a:ext cx="128588" cy="30638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E47264-598E-493F-9BF8-D748E583EC62}"/>
              </a:ext>
            </a:extLst>
          </p:cNvPr>
          <p:cNvSpPr/>
          <p:nvPr/>
        </p:nvSpPr>
        <p:spPr>
          <a:xfrm>
            <a:off x="1622426" y="3608389"/>
            <a:ext cx="2170113" cy="8588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Φάρμακα / Καλλυντικά</a:t>
            </a:r>
            <a:endParaRPr lang="el-GR" altLang="el-G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A737621-4106-4858-812E-704BC92D00EF}"/>
              </a:ext>
            </a:extLst>
          </p:cNvPr>
          <p:cNvSpPr/>
          <p:nvPr/>
        </p:nvSpPr>
        <p:spPr>
          <a:xfrm flipH="1">
            <a:off x="9493251" y="4516439"/>
            <a:ext cx="130175" cy="30638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6169" name="AutoShape 22">
            <a:extLst>
              <a:ext uri="{FF2B5EF4-FFF2-40B4-BE49-F238E27FC236}">
                <a16:creationId xmlns:a16="http://schemas.microsoft.com/office/drawing/2014/main" id="{0C63E56E-A362-433B-9380-360715ABB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789613"/>
            <a:ext cx="2857500" cy="958850"/>
          </a:xfrm>
          <a:prstGeom prst="cloudCallout">
            <a:avLst>
              <a:gd name="adj1" fmla="val -27366"/>
              <a:gd name="adj2" fmla="val 16741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Ιχθυοτροφή</a:t>
            </a:r>
          </a:p>
        </p:txBody>
      </p:sp>
      <p:pic>
        <p:nvPicPr>
          <p:cNvPr id="6170" name="Picture 23">
            <a:extLst>
              <a:ext uri="{FF2B5EF4-FFF2-40B4-BE49-F238E27FC236}">
                <a16:creationId xmlns:a16="http://schemas.microsoft.com/office/drawing/2014/main" id="{1AE3F1E0-E983-4119-8F4E-2D48C43C9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4852988"/>
            <a:ext cx="2162175" cy="577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70FF555D-899B-4B2B-856A-07C950E0528A}"/>
              </a:ext>
            </a:extLst>
          </p:cNvPr>
          <p:cNvSpPr/>
          <p:nvPr/>
        </p:nvSpPr>
        <p:spPr>
          <a:xfrm>
            <a:off x="4872039" y="6080125"/>
            <a:ext cx="655637" cy="22225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6172" name="Picture 5119">
            <a:extLst>
              <a:ext uri="{FF2B5EF4-FFF2-40B4-BE49-F238E27FC236}">
                <a16:creationId xmlns:a16="http://schemas.microsoft.com/office/drawing/2014/main" id="{DFD674C2-F3F3-49EF-91E1-8CA46CD0B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9" y="5637213"/>
            <a:ext cx="2981325" cy="1174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DD15CD8-97A9-4E9D-91C5-D6E8D1564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1838" y="137317"/>
            <a:ext cx="8229600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την παραγωγή μεταβολικών προϊόντων</a:t>
            </a:r>
          </a:p>
        </p:txBody>
      </p:sp>
      <p:pic>
        <p:nvPicPr>
          <p:cNvPr id="717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3D5CEC-8546-4613-8364-4FE6AAB75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652964"/>
            <a:ext cx="5435600" cy="1779587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TextBox 8">
            <a:extLst>
              <a:ext uri="{FF2B5EF4-FFF2-40B4-BE49-F238E27FC236}">
                <a16:creationId xmlns:a16="http://schemas.microsoft.com/office/drawing/2014/main" id="{B9445221-3EC5-4AAF-B311-8B74D5F8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981075"/>
            <a:ext cx="36718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Ένταση φωτός</a:t>
            </a:r>
            <a:endParaRPr lang="en-US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l-GR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</a:t>
            </a:r>
            <a:endParaRPr lang="en-US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l-GR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Αλατότητα</a:t>
            </a:r>
            <a:endParaRPr lang="en-US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l-GR" altLang="el-G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 θρεπτικού μέσου</a:t>
            </a:r>
            <a:endParaRPr lang="el-GR" altLang="el-GR" sz="1800" b="1" dirty="0">
              <a:solidFill>
                <a:srgbClr val="162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l-GR" altLang="el-GR" sz="1800" b="1" dirty="0">
              <a:solidFill>
                <a:srgbClr val="162A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87D8-AFF7-4702-8ED1-B1B0396F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7" y="97472"/>
            <a:ext cx="6073583" cy="503555"/>
          </a:xfrm>
        </p:spPr>
        <p:txBody>
          <a:bodyPr>
            <a:norm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Μικροφύκη- Εφαρμογή στις υδατοκαλλιέργειες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428A3-7238-4E20-A965-2A9C849A6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8" y="349249"/>
            <a:ext cx="3681710" cy="4000320"/>
          </a:xfrm>
          <a:ln w="19050">
            <a:solidFill>
              <a:schemeClr val="tx1"/>
            </a:solidFill>
          </a:ln>
        </p:spPr>
      </p:pic>
      <p:graphicFrame>
        <p:nvGraphicFramePr>
          <p:cNvPr id="4" name="Group 28">
            <a:extLst>
              <a:ext uri="{FF2B5EF4-FFF2-40B4-BE49-F238E27FC236}">
                <a16:creationId xmlns:a16="http://schemas.microsoft.com/office/drawing/2014/main" id="{A1B44979-CBF1-45DD-A9FC-29198CF6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58108"/>
              </p:ext>
            </p:extLst>
          </p:nvPr>
        </p:nvGraphicFramePr>
        <p:xfrm>
          <a:off x="739016" y="3058505"/>
          <a:ext cx="6610474" cy="678567"/>
        </p:xfrm>
        <a:graphic>
          <a:graphicData uri="http://schemas.openxmlformats.org/drawingml/2006/table">
            <a:tbl>
              <a:tblPr/>
              <a:tblGrid>
                <a:gridCol w="661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8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ClrTx/>
                        <a:buSzTx/>
                        <a:buFontTx/>
                        <a:buChar char="•"/>
                      </a:pPr>
                      <a:r>
                        <a:rPr lang="el-GR" altLang="el-GR" sz="1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Chlorella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el-GR" sz="1600" b="1" i="1" u="sng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Tetraselmis</a:t>
                      </a:r>
                      <a:r>
                        <a:rPr lang="en-US" altLang="el-GR" sz="1600" b="1" i="1" u="sng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u="sng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Isochrysis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Pavlova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Phaeodactylum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Chaetoceros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Nannochloropsis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Skeletonema</a:t>
                      </a:r>
                      <a:r>
                        <a:rPr lang="en-US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l-GR" altLang="el-GR" sz="1600" b="1" i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Thalassiosira</a:t>
                      </a:r>
                      <a:r>
                        <a:rPr lang="el-GR" alt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2263A5-0257-4F0E-B2C9-67A1BCA4DB06}"/>
              </a:ext>
            </a:extLst>
          </p:cNvPr>
          <p:cNvSpPr/>
          <p:nvPr/>
        </p:nvSpPr>
        <p:spPr>
          <a:xfrm>
            <a:off x="1495646" y="404123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striata:</a:t>
            </a:r>
            <a:endParaRPr lang="el-GR" altLang="el-GR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Καλή πηγή τροφής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-"/>
            </a:pPr>
            <a:endParaRPr lang="el-GR" altLang="el-GR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Αντιμικροβιακές  και προβιοτικές ιδιότητες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-"/>
            </a:pPr>
            <a:endParaRPr lang="el-GR" altLang="el-GR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Πηγή βιταμίνης 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Αντοχή σε μεγάλο εύρος αλατότητας και θερμοκρασίας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A673CE6-8FCA-4124-B0E6-2B034A6A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62" y="4617008"/>
            <a:ext cx="2034836" cy="189174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D736C-E714-480D-BBA2-96B161BD18C5}"/>
              </a:ext>
            </a:extLst>
          </p:cNvPr>
          <p:cNvSpPr txBox="1"/>
          <p:nvPr/>
        </p:nvSpPr>
        <p:spPr>
          <a:xfrm>
            <a:off x="1945758" y="723014"/>
            <a:ext cx="42684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Υψηλή θρεπτική αξία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Κατάλληλο μέγεθος και σχήμα κυττάρου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Εύπεπτο κυτταρικό τοίχωμα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Έλλειψη τοξικότητας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25295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E385561-FD04-4373-B2B1-B73E2A66B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l-GR" alt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Απεικόνιση της εταιρίας </a:t>
            </a:r>
            <a:r>
              <a:rPr lang="en-US" alt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PLAGTON S.A.</a:t>
            </a:r>
            <a:endParaRPr lang="el-GR" altLang="el-GR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Εικόνα 2">
            <a:extLst>
              <a:ext uri="{FF2B5EF4-FFF2-40B4-BE49-F238E27FC236}">
                <a16:creationId xmlns:a16="http://schemas.microsoft.com/office/drawing/2014/main" id="{5398E379-651A-482D-85E4-8FB5B9FC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4935" r="433" b="2347"/>
          <a:stretch>
            <a:fillRect/>
          </a:stretch>
        </p:blipFill>
        <p:spPr bwMode="auto">
          <a:xfrm>
            <a:off x="6024564" y="1268414"/>
            <a:ext cx="44275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D0CC80D8-BF13-4B60-B954-7BA78E3D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4176713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067" name="Group 11">
            <a:extLst>
              <a:ext uri="{FF2B5EF4-FFF2-40B4-BE49-F238E27FC236}">
                <a16:creationId xmlns:a16="http://schemas.microsoft.com/office/drawing/2014/main" id="{A81363F2-AE18-4ED5-892B-2A6B8471921F}"/>
              </a:ext>
            </a:extLst>
          </p:cNvPr>
          <p:cNvGraphicFramePr>
            <a:graphicFrameLocks noGrp="1"/>
          </p:cNvGraphicFramePr>
          <p:nvPr/>
        </p:nvGraphicFramePr>
        <p:xfrm>
          <a:off x="1774826" y="2205038"/>
          <a:ext cx="4176713" cy="3168650"/>
        </p:xfrm>
        <a:graphic>
          <a:graphicData uri="http://schemas.openxmlformats.org/drawingml/2006/table">
            <a:tbl>
              <a:tblPr/>
              <a:tblGrid>
                <a:gridCol w="4176713">
                  <a:extLst>
                    <a:ext uri="{9D8B030D-6E8A-4147-A177-3AD203B41FA5}">
                      <a16:colId xmlns:a16="http://schemas.microsoft.com/office/drawing/2014/main" val="2202901807"/>
                    </a:ext>
                  </a:extLst>
                </a:gridCol>
              </a:tblGrid>
              <a:tr h="316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57038"/>
                  </a:ext>
                </a:extLst>
              </a:tr>
            </a:tbl>
          </a:graphicData>
        </a:graphic>
      </p:graphicFrame>
      <p:graphicFrame>
        <p:nvGraphicFramePr>
          <p:cNvPr id="45074" name="Group 18">
            <a:extLst>
              <a:ext uri="{FF2B5EF4-FFF2-40B4-BE49-F238E27FC236}">
                <a16:creationId xmlns:a16="http://schemas.microsoft.com/office/drawing/2014/main" id="{0968AF09-155B-44E7-BA21-6362CCC520CB}"/>
              </a:ext>
            </a:extLst>
          </p:cNvPr>
          <p:cNvGraphicFramePr>
            <a:graphicFrameLocks noGrp="1"/>
          </p:cNvGraphicFramePr>
          <p:nvPr/>
        </p:nvGraphicFramePr>
        <p:xfrm>
          <a:off x="6024563" y="1268414"/>
          <a:ext cx="4464050" cy="2881313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226028258"/>
                    </a:ext>
                  </a:extLst>
                </a:gridCol>
              </a:tblGrid>
              <a:tr h="288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8166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0A5FE7-6686-4838-B17C-7A841325DF44}"/>
              </a:ext>
            </a:extLst>
          </p:cNvPr>
          <p:cNvSpPr txBox="1"/>
          <p:nvPr/>
        </p:nvSpPr>
        <p:spPr>
          <a:xfrm>
            <a:off x="6507127" y="4942801"/>
            <a:ext cx="497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Θαλασσινό νερό γεώτρησης 29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εταιρείας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PLAGTON S.A.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χρησιμοποιήθηκε για την ανάπτυξη </a:t>
            </a:r>
          </a:p>
          <a:p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μικροοργανισμού.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B5A7-B294-493D-B7E1-83D3173E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553" y="116959"/>
            <a:ext cx="2606749" cy="479018"/>
          </a:xfrm>
        </p:spPr>
        <p:txBody>
          <a:bodyPr>
            <a:norm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 της εργασίας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F65F-0AE0-4F09-9B11-88A3F097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734755"/>
            <a:ext cx="10664456" cy="49116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Βελτιστοποίηση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θρεπτικού υποστρώματος 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ανάπτυξης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στελέχους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Tetraselmis striata</a:t>
            </a:r>
            <a:r>
              <a:rPr lang="el-GR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Βελτιστοποίηση της τιμής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υποστρώματος ανάπτυξης.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Βελτιστοποίηση της παραμέτρου της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θερμοκρασίας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Βελτιστοποίηση της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φωτοπεριόδου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Βελτιστοποίηση του ρυθμού παροχής καθαρού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3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υπόστρωμα της ανάπτυξης.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Μελέτη επίδρασης των λειτουργικών παραμέτρων στον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ρυθμό ανάπτυξης 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βιομάζας και στη </a:t>
            </a:r>
          </a:p>
          <a:p>
            <a:pPr marL="0" indent="0">
              <a:buNone/>
            </a:pP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συσσώρευση ενδοκυτταρικών μεταβολικών προϊόντων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της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σύστασης του λιπιδιακού και αμινοξικού προφίλ 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βιομάζας με στόχο την αξιολόγιση της ως</a:t>
            </a:r>
          </a:p>
          <a:p>
            <a:pPr marL="0" indent="0">
              <a:buNone/>
            </a:pP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προς την καταλληλότητά της για ενσωμάτωση στις συμβατικές </a:t>
            </a:r>
            <a:r>
              <a:rPr lang="el-G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ιχθυοτροφές.</a:t>
            </a:r>
          </a:p>
          <a:p>
            <a:pPr marL="0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3103-ECE7-4148-BC4F-E93273CF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109944"/>
            <a:ext cx="8006315" cy="442949"/>
          </a:xfrm>
        </p:spPr>
        <p:txBody>
          <a:bodyPr>
            <a:no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υποστρώματος ανάπτυξης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40D3A-D083-4D37-BCDB-4C69F03F776B}"/>
              </a:ext>
            </a:extLst>
          </p:cNvPr>
          <p:cNvSpPr txBox="1"/>
          <p:nvPr/>
        </p:nvSpPr>
        <p:spPr>
          <a:xfrm>
            <a:off x="4758644" y="4272677"/>
            <a:ext cx="4651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Νερό γεώτρησης αλατότητας 29</a:t>
            </a:r>
            <a:r>
              <a:rPr lang="en-US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Συνεχής φωτισμός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(24/0 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L:D)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Ένταση φωτός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μmol m</a:t>
            </a:r>
            <a:r>
              <a:rPr 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Συνεχής ανάδευση με αντλία ανακυκλοφορίας (380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h</a:t>
            </a:r>
            <a:r>
              <a:rPr lang="en-US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Αποστειρωμένο υπόστρωμα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έλεγχόμενο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(7.5-8.5)</a:t>
            </a:r>
            <a:endParaRPr lang="el-GR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ελεγχόμενη </a:t>
            </a:r>
            <a:r>
              <a:rPr 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(24-27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8019F8-AE09-48EB-9A2E-5C95753B8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4620"/>
              </p:ext>
            </p:extLst>
          </p:nvPr>
        </p:nvGraphicFramePr>
        <p:xfrm>
          <a:off x="5802630" y="1482769"/>
          <a:ext cx="5646420" cy="245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283">
                  <a:extLst>
                    <a:ext uri="{9D8B030D-6E8A-4147-A177-3AD203B41FA5}">
                      <a16:colId xmlns:a16="http://schemas.microsoft.com/office/drawing/2014/main" val="2788241544"/>
                    </a:ext>
                  </a:extLst>
                </a:gridCol>
                <a:gridCol w="1668513">
                  <a:extLst>
                    <a:ext uri="{9D8B030D-6E8A-4147-A177-3AD203B41FA5}">
                      <a16:colId xmlns:a16="http://schemas.microsoft.com/office/drawing/2014/main" val="1651431552"/>
                    </a:ext>
                  </a:extLst>
                </a:gridCol>
                <a:gridCol w="1151763">
                  <a:extLst>
                    <a:ext uri="{9D8B030D-6E8A-4147-A177-3AD203B41FA5}">
                      <a16:colId xmlns:a16="http://schemas.microsoft.com/office/drawing/2014/main" val="2732063291"/>
                    </a:ext>
                  </a:extLst>
                </a:gridCol>
                <a:gridCol w="1150861">
                  <a:extLst>
                    <a:ext uri="{9D8B030D-6E8A-4147-A177-3AD203B41FA5}">
                      <a16:colId xmlns:a16="http://schemas.microsoft.com/office/drawing/2014/main" val="2375337889"/>
                    </a:ext>
                  </a:extLst>
                </a:gridCol>
              </a:tblGrid>
              <a:tr h="98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448010"/>
                  </a:ext>
                </a:extLst>
              </a:tr>
              <a:tr h="381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Modified F/2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24.2 ± 2.8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826071"/>
                  </a:ext>
                </a:extLst>
              </a:tr>
              <a:tr h="3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Nutri-Leaf 30-10-10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16.4 ± 4.6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413952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Nutri-Leaf 30-10-10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 NaHCO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16.5 ± 2.3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5557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D08098-2D9C-4524-A6D5-FB11941F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992749"/>
            <a:ext cx="130550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ED0FD9-05C0-4C01-96DF-D51AB1021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209078"/>
              </p:ext>
            </p:extLst>
          </p:nvPr>
        </p:nvGraphicFramePr>
        <p:xfrm>
          <a:off x="742950" y="583443"/>
          <a:ext cx="5353050" cy="37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583443"/>
                        <a:ext cx="5353050" cy="376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8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3C8F-2087-43A1-B428-9F2FB8CE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14" y="173739"/>
            <a:ext cx="9773093" cy="421684"/>
          </a:xfrm>
        </p:spPr>
        <p:txBody>
          <a:bodyPr>
            <a:normAutofit/>
          </a:bodyPr>
          <a:lstStyle/>
          <a:p>
            <a:r>
              <a:rPr lang="el-GR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της ποσότητας του λιπάσματος</a:t>
            </a:r>
            <a:endParaRPr lang="el-G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1A440-D060-49DA-85C0-FBAF59CCBFC1}"/>
              </a:ext>
            </a:extLst>
          </p:cNvPr>
          <p:cNvSpPr/>
          <p:nvPr/>
        </p:nvSpPr>
        <p:spPr>
          <a:xfrm>
            <a:off x="1660111" y="5115665"/>
            <a:ext cx="33296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Ίδιες σταθερές συνθήκες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Μελετήθηκαν 0,1, 0,2, 0,4,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0,6, 0,8 και 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λιπάσματος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l-GR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800813-6B0F-4922-8CB8-6DD03A14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E7223B-9F05-4FF5-BB03-FA42FAD7A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08444"/>
              </p:ext>
            </p:extLst>
          </p:nvPr>
        </p:nvGraphicFramePr>
        <p:xfrm>
          <a:off x="317360" y="1089665"/>
          <a:ext cx="5211570" cy="40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60" y="1089665"/>
                        <a:ext cx="5211570" cy="402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9F000E-9795-4892-A83F-6A2831F8B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87750"/>
              </p:ext>
            </p:extLst>
          </p:nvPr>
        </p:nvGraphicFramePr>
        <p:xfrm>
          <a:off x="5835503" y="1509671"/>
          <a:ext cx="5646420" cy="345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283">
                  <a:extLst>
                    <a:ext uri="{9D8B030D-6E8A-4147-A177-3AD203B41FA5}">
                      <a16:colId xmlns:a16="http://schemas.microsoft.com/office/drawing/2014/main" val="272199332"/>
                    </a:ext>
                  </a:extLst>
                </a:gridCol>
                <a:gridCol w="1668513">
                  <a:extLst>
                    <a:ext uri="{9D8B030D-6E8A-4147-A177-3AD203B41FA5}">
                      <a16:colId xmlns:a16="http://schemas.microsoft.com/office/drawing/2014/main" val="3382493181"/>
                    </a:ext>
                  </a:extLst>
                </a:gridCol>
                <a:gridCol w="1151763">
                  <a:extLst>
                    <a:ext uri="{9D8B030D-6E8A-4147-A177-3AD203B41FA5}">
                      <a16:colId xmlns:a16="http://schemas.microsoft.com/office/drawing/2014/main" val="278113615"/>
                    </a:ext>
                  </a:extLst>
                </a:gridCol>
                <a:gridCol w="1150861">
                  <a:extLst>
                    <a:ext uri="{9D8B030D-6E8A-4147-A177-3AD203B41FA5}">
                      <a16:colId xmlns:a16="http://schemas.microsoft.com/office/drawing/2014/main" val="1321825985"/>
                    </a:ext>
                  </a:extLst>
                </a:gridCol>
              </a:tblGrid>
              <a:tr h="100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96377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 g L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l-GR" sz="1400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62.0 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0.200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16.4 ± 4.6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737626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 g L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70.1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0.240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16.5 ± 2.3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363421"/>
                  </a:ext>
                </a:extLst>
              </a:tr>
              <a:tr h="265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81.8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0.236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15.9 ± 2.5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69043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84.2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0.240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16.3 ± 2.1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538509"/>
                  </a:ext>
                </a:extLst>
              </a:tr>
              <a:tr h="308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62.8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0.212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16.1 ± 1.2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9261499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60.7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0.127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14.7 ± 0.7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332942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66.7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0.213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12.7 ± 5.1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936965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g L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NaHCO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l-GR" sz="14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59.7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0.183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9.8 ± 0.7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42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7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D1BA26-6E76-4B7C-B857-ACC59A33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531" y="120485"/>
            <a:ext cx="7210647" cy="634335"/>
          </a:xfrm>
        </p:spPr>
        <p:txBody>
          <a:bodyPr>
            <a:normAutofit/>
          </a:bodyPr>
          <a:lstStyle/>
          <a:p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Πειραματικά αποτελέσματα- Βελτιστοποίηση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υποστρώματος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2D0D86-7DB2-4E09-8052-F0029FE0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F1EE22-57BA-40FE-889E-CECC6AA02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54828"/>
              </p:ext>
            </p:extLst>
          </p:nvPr>
        </p:nvGraphicFramePr>
        <p:xfrm>
          <a:off x="616908" y="776176"/>
          <a:ext cx="4871040" cy="376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8" y="776176"/>
                        <a:ext cx="4871040" cy="3762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783D56-E58E-4498-B1C4-92483A98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67524"/>
              </p:ext>
            </p:extLst>
          </p:nvPr>
        </p:nvGraphicFramePr>
        <p:xfrm>
          <a:off x="46393" y="4904689"/>
          <a:ext cx="8130044" cy="1703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955">
                  <a:extLst>
                    <a:ext uri="{9D8B030D-6E8A-4147-A177-3AD203B41FA5}">
                      <a16:colId xmlns:a16="http://schemas.microsoft.com/office/drawing/2014/main" val="2788241544"/>
                    </a:ext>
                  </a:extLst>
                </a:gridCol>
                <a:gridCol w="1522623">
                  <a:extLst>
                    <a:ext uri="{9D8B030D-6E8A-4147-A177-3AD203B41FA5}">
                      <a16:colId xmlns:a16="http://schemas.microsoft.com/office/drawing/2014/main" val="1651431552"/>
                    </a:ext>
                  </a:extLst>
                </a:gridCol>
                <a:gridCol w="975766">
                  <a:extLst>
                    <a:ext uri="{9D8B030D-6E8A-4147-A177-3AD203B41FA5}">
                      <a16:colId xmlns:a16="http://schemas.microsoft.com/office/drawing/2014/main" val="2732063291"/>
                    </a:ext>
                  </a:extLst>
                </a:gridCol>
                <a:gridCol w="923654">
                  <a:extLst>
                    <a:ext uri="{9D8B030D-6E8A-4147-A177-3AD203B41FA5}">
                      <a16:colId xmlns:a16="http://schemas.microsoft.com/office/drawing/2014/main" val="2375337889"/>
                    </a:ext>
                  </a:extLst>
                </a:gridCol>
                <a:gridCol w="1295777">
                  <a:extLst>
                    <a:ext uri="{9D8B030D-6E8A-4147-A177-3AD203B41FA5}">
                      <a16:colId xmlns:a16="http://schemas.microsoft.com/office/drawing/2014/main" val="2583814358"/>
                    </a:ext>
                  </a:extLst>
                </a:gridCol>
                <a:gridCol w="1197174">
                  <a:extLst>
                    <a:ext uri="{9D8B030D-6E8A-4147-A177-3AD203B41FA5}">
                      <a16:colId xmlns:a16="http://schemas.microsoft.com/office/drawing/2014/main" val="895225589"/>
                    </a:ext>
                  </a:extLst>
                </a:gridCol>
                <a:gridCol w="1010095">
                  <a:extLst>
                    <a:ext uri="{9D8B030D-6E8A-4147-A177-3AD203B41FA5}">
                      <a16:colId xmlns:a16="http://schemas.microsoft.com/office/drawing/2014/main" val="68544817"/>
                    </a:ext>
                  </a:extLst>
                </a:gridCol>
              </a:tblGrid>
              <a:tr h="98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Πειραματική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Συνθήκη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Παραγωγικότητα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Βιομάζας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L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Μέγιστος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Ειδικός Ρυθμός Ανάπτυξης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</a:t>
                      </a:r>
                      <a:r>
                        <a:rPr lang="el-GR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Λιπίδια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ξ.β.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Υδατάνθρακες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ξ.β.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Ολικές Χλωροφύλλες 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ρωτεΐνες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ξ.β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48010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8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26071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7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1413952"/>
                  </a:ext>
                </a:extLst>
              </a:tr>
            </a:tbl>
          </a:graphicData>
        </a:graphic>
      </p:graphicFrame>
      <p:pic>
        <p:nvPicPr>
          <p:cNvPr id="7" name="Picture 197">
            <a:extLst>
              <a:ext uri="{FF2B5EF4-FFF2-40B4-BE49-F238E27FC236}">
                <a16:creationId xmlns:a16="http://schemas.microsoft.com/office/drawing/2014/main" id="{B0FCF047-A937-4DBE-BB6A-E8E5AF786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6"/>
          <a:stretch/>
        </p:blipFill>
        <p:spPr bwMode="auto">
          <a:xfrm>
            <a:off x="5613990" y="1446028"/>
            <a:ext cx="3064813" cy="19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2">
            <a:extLst>
              <a:ext uri="{FF2B5EF4-FFF2-40B4-BE49-F238E27FC236}">
                <a16:creationId xmlns:a16="http://schemas.microsoft.com/office/drawing/2014/main" id="{D7BDC52F-A45C-4C59-A9E0-E11D7939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83" y="3062287"/>
            <a:ext cx="1518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pH= 8</a:t>
            </a:r>
            <a:r>
              <a:rPr lang="el-GR" altLang="en-US" sz="1800" dirty="0"/>
              <a:t>, </a:t>
            </a:r>
            <a:r>
              <a:rPr lang="en-US" altLang="en-US" sz="1800" dirty="0"/>
              <a:t>t= 6</a:t>
            </a:r>
            <a:r>
              <a:rPr lang="el-GR" altLang="en-US" sz="1800" dirty="0"/>
              <a:t> </a:t>
            </a:r>
            <a:r>
              <a:rPr lang="en-US" altLang="en-US" sz="1800" dirty="0"/>
              <a:t>d</a:t>
            </a:r>
            <a:endParaRPr lang="el-GR" altLang="en-US" sz="1800" dirty="0"/>
          </a:p>
        </p:txBody>
      </p:sp>
      <p:pic>
        <p:nvPicPr>
          <p:cNvPr id="9" name="Picture 199">
            <a:extLst>
              <a:ext uri="{FF2B5EF4-FFF2-40B4-BE49-F238E27FC236}">
                <a16:creationId xmlns:a16="http://schemas.microsoft.com/office/drawing/2014/main" id="{77123DE6-E6A6-4641-9160-EF51E9CFB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3" b="9780"/>
          <a:stretch/>
        </p:blipFill>
        <p:spPr bwMode="auto">
          <a:xfrm>
            <a:off x="8909623" y="821237"/>
            <a:ext cx="2913782" cy="19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4">
            <a:extLst>
              <a:ext uri="{FF2B5EF4-FFF2-40B4-BE49-F238E27FC236}">
                <a16:creationId xmlns:a16="http://schemas.microsoft.com/office/drawing/2014/main" id="{A5E75DA8-8305-4907-AA10-12EC8406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088" y="2354729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pH= 8</a:t>
            </a:r>
            <a:r>
              <a:rPr lang="el-GR" altLang="en-US" sz="1800" dirty="0"/>
              <a:t>, </a:t>
            </a:r>
            <a:r>
              <a:rPr lang="en-US" altLang="en-US" sz="1800" dirty="0"/>
              <a:t>t=15</a:t>
            </a:r>
            <a:r>
              <a:rPr lang="el-GR" altLang="en-US" sz="1800" dirty="0"/>
              <a:t> </a:t>
            </a:r>
            <a:r>
              <a:rPr lang="en-US" altLang="en-US" sz="1800" dirty="0"/>
              <a:t>d</a:t>
            </a:r>
            <a:endParaRPr lang="el-GR" alt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01B1A-7EAD-4B7A-9D3A-7118A773C097}"/>
              </a:ext>
            </a:extLst>
          </p:cNvPr>
          <p:cNvSpPr txBox="1"/>
          <p:nvPr/>
        </p:nvSpPr>
        <p:spPr>
          <a:xfrm>
            <a:off x="8123830" y="3692248"/>
            <a:ext cx="402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Πειραματικές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συνθήκες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Ίδιες σταθερές συνθήκες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ελεγχόμενη θερμοκρασία (24-27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l-G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Ελεγχόμενο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0.3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0.3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Διατήρηση του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χρήση Ν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19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1899</Words>
  <Application>Microsoft Office PowerPoint</Application>
  <PresentationFormat>Widescreen</PresentationFormat>
  <Paragraphs>444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Graph</vt:lpstr>
      <vt:lpstr>Origin Graph</vt:lpstr>
      <vt:lpstr> 13o Πανελλήνιο Επιστημονικό  Συνέδριο Χημικής Μηχανικής        Πάτρα. 2-4 Ιουνίου 2022</vt:lpstr>
      <vt:lpstr>Μεταβολικά προϊόντα και εμπορικές εφαρμογές μικροφυκών</vt:lpstr>
      <vt:lpstr>Παράγοντες που επηρεάζουν την παραγωγή μεταβολικών προϊόντων</vt:lpstr>
      <vt:lpstr>Μικροφύκη- Εφαρμογή στις υδατοκαλλιέργειες</vt:lpstr>
      <vt:lpstr>Απεικόνιση της εταιρίας PLAGTON S.A.</vt:lpstr>
      <vt:lpstr>Σκοπός της εργασίας</vt:lpstr>
      <vt:lpstr>Πειραματικά αποτελέσματα- Βελτιστοποίηση υποστρώματος ανάπτυξης</vt:lpstr>
      <vt:lpstr>Πειραματικά αποτελέσματα- Βελτιστοποίηση της ποσότητας του λιπάσματος</vt:lpstr>
      <vt:lpstr>Πειραματικά αποτελέσματα- Βελτιστοποίηση pH υποστρώματος </vt:lpstr>
      <vt:lpstr>Πειραματικά αποτελέσματα- Βελτιστοποίηση θερμοκρασίας</vt:lpstr>
      <vt:lpstr>Πειραματικά αποτελέσματα- Βελτιστοποίηση φωτοπεριόδου</vt:lpstr>
      <vt:lpstr>Πειραματικά αποτελέσματα- Βελτιστοποίηση του ρυθμού παροχής CO2</vt:lpstr>
      <vt:lpstr>Ανάλυση της σύστασης των παραγόμενων λιπιδίων και αμινοξέων στις βέλτιστες συνθήκες ανάπτυξης </vt:lpstr>
      <vt:lpstr>Συμπεράσματα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ΠΑΤΡΙΝΟΥ ΒΑΣΙΛΙΚΗ</dc:creator>
  <cp:lastModifiedBy>ΠΑΤΡΙΝΟΥ ΒΑΣΙΛΙΚΗ</cp:lastModifiedBy>
  <cp:revision>142</cp:revision>
  <dcterms:created xsi:type="dcterms:W3CDTF">2022-05-18T12:29:45Z</dcterms:created>
  <dcterms:modified xsi:type="dcterms:W3CDTF">2022-05-26T10:26:25Z</dcterms:modified>
</cp:coreProperties>
</file>