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trition Lab" initials="NL" lastIdx="1" clrIdx="0">
    <p:extLst>
      <p:ext uri="{19B8F6BF-5375-455C-9EA6-DF929625EA0E}">
        <p15:presenceInfo xmlns:p15="http://schemas.microsoft.com/office/powerpoint/2012/main" userId="f58ca3ce461b31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6283" autoAdjust="0"/>
  </p:normalViewPr>
  <p:slideViewPr>
    <p:cSldViewPr snapToGrid="0">
      <p:cViewPr>
        <p:scale>
          <a:sx n="50" d="100"/>
          <a:sy n="50" d="100"/>
        </p:scale>
        <p:origin x="168" y="-4476"/>
      </p:cViewPr>
      <p:guideLst>
        <p:guide orient="horz" pos="13607"/>
        <p:guide pos="102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91D57-CF8A-4BFB-92C3-941C42FC317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338516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91D57-CF8A-4BFB-92C3-941C42FC317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409942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91D57-CF8A-4BFB-92C3-941C42FC317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263125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91D57-CF8A-4BFB-92C3-941C42FC317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261747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91D57-CF8A-4BFB-92C3-941C42FC317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230944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91D57-CF8A-4BFB-92C3-941C42FC317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25977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91D57-CF8A-4BFB-92C3-941C42FC3179}"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193533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91D57-CF8A-4BFB-92C3-941C42FC3179}"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15145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1D57-CF8A-4BFB-92C3-941C42FC3179}"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107697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7A91D57-CF8A-4BFB-92C3-941C42FC317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4277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7A91D57-CF8A-4BFB-92C3-941C42FC317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7FD3-22DA-40A1-97BF-BE2F8447B419}" type="slidenum">
              <a:rPr lang="en-US" smtClean="0"/>
              <a:t>‹#›</a:t>
            </a:fld>
            <a:endParaRPr lang="en-US"/>
          </a:p>
        </p:txBody>
      </p:sp>
    </p:spTree>
    <p:extLst>
      <p:ext uri="{BB962C8B-B14F-4D97-AF65-F5344CB8AC3E}">
        <p14:creationId xmlns:p14="http://schemas.microsoft.com/office/powerpoint/2010/main" val="391948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27A91D57-CF8A-4BFB-92C3-941C42FC3179}" type="datetimeFigureOut">
              <a:rPr lang="en-US" smtClean="0"/>
              <a:t>6/3/2022</a:t>
            </a:fld>
            <a:endParaRPr 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F18C7FD3-22DA-40A1-97BF-BE2F8447B419}" type="slidenum">
              <a:rPr lang="en-US" smtClean="0"/>
              <a:t>‹#›</a:t>
            </a:fld>
            <a:endParaRPr lang="en-US"/>
          </a:p>
        </p:txBody>
      </p:sp>
    </p:spTree>
    <p:extLst>
      <p:ext uri="{BB962C8B-B14F-4D97-AF65-F5344CB8AC3E}">
        <p14:creationId xmlns:p14="http://schemas.microsoft.com/office/powerpoint/2010/main" val="2941470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2E39E7-6965-4817-89EF-C5FB87F9A515}"/>
              </a:ext>
            </a:extLst>
          </p:cNvPr>
          <p:cNvSpPr txBox="1"/>
          <p:nvPr/>
        </p:nvSpPr>
        <p:spPr>
          <a:xfrm>
            <a:off x="0" y="-386507"/>
            <a:ext cx="32399288" cy="4968000"/>
          </a:xfrm>
          <a:prstGeom prst="rect">
            <a:avLst/>
          </a:prstGeom>
          <a:solidFill>
            <a:schemeClr val="tx2">
              <a:lumMod val="75000"/>
            </a:schemeClr>
          </a:solidFill>
          <a:ln>
            <a:solidFill>
              <a:schemeClr val="accent1"/>
            </a:solidFill>
          </a:ln>
        </p:spPr>
        <p:txBody>
          <a:bodyPr wrap="square" rtlCol="0">
            <a:spAutoFit/>
          </a:bodyPr>
          <a:lstStyle/>
          <a:p>
            <a:pPr algn="ctr"/>
            <a:endParaRPr lang="en-GB" sz="4724"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sz="4724"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GB" sz="4724"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Carotenoid profile of </a:t>
            </a:r>
            <a:r>
              <a:rPr lang="en-GB" sz="4724" b="1" i="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Tetraselmis striata </a:t>
            </a:r>
            <a:r>
              <a:rPr lang="en-GB" sz="4724"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grown under optimal cultivation conditions in a lab pilot-scale raceway pond</a:t>
            </a:r>
            <a:endParaRPr lang="en-US" sz="3307"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l-GR" sz="3307" dirty="0">
              <a:solidFill>
                <a:srgbClr val="FFC000"/>
              </a:solidFill>
              <a:latin typeface="Times New Roman" panose="02020603050405020304" pitchFamily="18" charset="0"/>
              <a:cs typeface="Times New Roman" panose="02020603050405020304" pitchFamily="18" charset="0"/>
            </a:endParaRPr>
          </a:p>
          <a:p>
            <a:pPr algn="ctr"/>
            <a:r>
              <a:rPr lang="en-US" sz="3307" dirty="0" err="1">
                <a:solidFill>
                  <a:srgbClr val="FFC000"/>
                </a:solidFill>
                <a:latin typeface="Times New Roman" panose="02020603050405020304" pitchFamily="18" charset="0"/>
                <a:cs typeface="Times New Roman" panose="02020603050405020304" pitchFamily="18" charset="0"/>
              </a:rPr>
              <a:t>Kampantais</a:t>
            </a:r>
            <a:r>
              <a:rPr lang="en-US" sz="3307" dirty="0">
                <a:solidFill>
                  <a:srgbClr val="FFC000"/>
                </a:solidFill>
                <a:latin typeface="Times New Roman" panose="02020603050405020304" pitchFamily="18" charset="0"/>
                <a:cs typeface="Times New Roman" panose="02020603050405020304" pitchFamily="18" charset="0"/>
              </a:rPr>
              <a:t> D.</a:t>
            </a:r>
            <a:r>
              <a:rPr lang="en-US" sz="3307" baseline="30000" dirty="0">
                <a:solidFill>
                  <a:srgbClr val="FFC000"/>
                </a:solidFill>
                <a:latin typeface="Times New Roman" panose="02020603050405020304" pitchFamily="18" charset="0"/>
                <a:cs typeface="Times New Roman" panose="02020603050405020304" pitchFamily="18" charset="0"/>
              </a:rPr>
              <a:t>1</a:t>
            </a:r>
            <a:r>
              <a:rPr lang="en-US" sz="3307" dirty="0">
                <a:solidFill>
                  <a:srgbClr val="FFC000"/>
                </a:solidFill>
                <a:latin typeface="Times New Roman" panose="02020603050405020304" pitchFamily="18" charset="0"/>
                <a:cs typeface="Times New Roman" panose="02020603050405020304" pitchFamily="18" charset="0"/>
              </a:rPr>
              <a:t>, Kanakis D.C.</a:t>
            </a:r>
            <a:r>
              <a:rPr lang="en-US" sz="3307" baseline="30000" dirty="0">
                <a:solidFill>
                  <a:srgbClr val="FFC000"/>
                </a:solidFill>
                <a:latin typeface="Times New Roman" panose="02020603050405020304" pitchFamily="18" charset="0"/>
                <a:cs typeface="Times New Roman" panose="02020603050405020304" pitchFamily="18" charset="0"/>
              </a:rPr>
              <a:t>1</a:t>
            </a:r>
            <a:r>
              <a:rPr lang="en-US" sz="3307" dirty="0">
                <a:solidFill>
                  <a:srgbClr val="FFC000"/>
                </a:solidFill>
                <a:latin typeface="Times New Roman" panose="02020603050405020304" pitchFamily="18" charset="0"/>
                <a:cs typeface="Times New Roman" panose="02020603050405020304" pitchFamily="18" charset="0"/>
              </a:rPr>
              <a:t>, Roussos E.</a:t>
            </a:r>
            <a:r>
              <a:rPr lang="en-US" sz="3307" baseline="30000" dirty="0">
                <a:solidFill>
                  <a:srgbClr val="FFC000"/>
                </a:solidFill>
                <a:latin typeface="Times New Roman" panose="02020603050405020304" pitchFamily="18" charset="0"/>
                <a:cs typeface="Times New Roman" panose="02020603050405020304" pitchFamily="18" charset="0"/>
              </a:rPr>
              <a:t>1</a:t>
            </a:r>
            <a:r>
              <a:rPr lang="en-US" sz="3307" dirty="0">
                <a:solidFill>
                  <a:srgbClr val="FFC000"/>
                </a:solidFill>
                <a:latin typeface="Times New Roman" panose="02020603050405020304" pitchFamily="18" charset="0"/>
                <a:cs typeface="Times New Roman" panose="02020603050405020304" pitchFamily="18" charset="0"/>
              </a:rPr>
              <a:t>, Ilia V.</a:t>
            </a:r>
            <a:r>
              <a:rPr lang="en-US" sz="3307" baseline="30000" dirty="0">
                <a:solidFill>
                  <a:srgbClr val="FFC000"/>
                </a:solidFill>
                <a:latin typeface="Times New Roman" panose="02020603050405020304" pitchFamily="18" charset="0"/>
                <a:cs typeface="Times New Roman" panose="02020603050405020304" pitchFamily="18" charset="0"/>
              </a:rPr>
              <a:t>1</a:t>
            </a:r>
            <a:r>
              <a:rPr lang="en-US" sz="3307" dirty="0">
                <a:solidFill>
                  <a:srgbClr val="FFC000"/>
                </a:solidFill>
                <a:latin typeface="Times New Roman" panose="02020603050405020304" pitchFamily="18" charset="0"/>
                <a:cs typeface="Times New Roman" panose="02020603050405020304" pitchFamily="18" charset="0"/>
              </a:rPr>
              <a:t>, </a:t>
            </a:r>
            <a:r>
              <a:rPr lang="en-US" sz="3307" dirty="0" err="1">
                <a:solidFill>
                  <a:srgbClr val="FFC000"/>
                </a:solidFill>
                <a:latin typeface="Times New Roman" panose="02020603050405020304" pitchFamily="18" charset="0"/>
                <a:cs typeface="Times New Roman" panose="02020603050405020304" pitchFamily="18" charset="0"/>
              </a:rPr>
              <a:t>Patrinou</a:t>
            </a:r>
            <a:r>
              <a:rPr lang="en-US" sz="3307" dirty="0">
                <a:solidFill>
                  <a:srgbClr val="FFC000"/>
                </a:solidFill>
                <a:latin typeface="Times New Roman" panose="02020603050405020304" pitchFamily="18" charset="0"/>
                <a:cs typeface="Times New Roman" panose="02020603050405020304" pitchFamily="18" charset="0"/>
              </a:rPr>
              <a:t> V.</a:t>
            </a:r>
            <a:r>
              <a:rPr lang="en-US" sz="3307" baseline="30000" dirty="0">
                <a:solidFill>
                  <a:srgbClr val="FFC000"/>
                </a:solidFill>
                <a:latin typeface="Times New Roman" panose="02020603050405020304" pitchFamily="18" charset="0"/>
                <a:cs typeface="Times New Roman" panose="02020603050405020304" pitchFamily="18" charset="0"/>
              </a:rPr>
              <a:t>2</a:t>
            </a:r>
            <a:r>
              <a:rPr lang="en-US" sz="3307" dirty="0">
                <a:solidFill>
                  <a:srgbClr val="FFC000"/>
                </a:solidFill>
                <a:latin typeface="Times New Roman" panose="02020603050405020304" pitchFamily="18" charset="0"/>
                <a:cs typeface="Times New Roman" panose="02020603050405020304" pitchFamily="18" charset="0"/>
              </a:rPr>
              <a:t>, </a:t>
            </a:r>
            <a:r>
              <a:rPr lang="en-US" sz="3307" dirty="0" err="1">
                <a:solidFill>
                  <a:srgbClr val="FFC000"/>
                </a:solidFill>
                <a:latin typeface="Times New Roman" panose="02020603050405020304" pitchFamily="18" charset="0"/>
                <a:cs typeface="Times New Roman" panose="02020603050405020304" pitchFamily="18" charset="0"/>
              </a:rPr>
              <a:t>Tekerlekopoulou</a:t>
            </a:r>
            <a:r>
              <a:rPr lang="en-US" sz="3307" dirty="0">
                <a:solidFill>
                  <a:srgbClr val="FFC000"/>
                </a:solidFill>
                <a:latin typeface="Times New Roman" panose="02020603050405020304" pitchFamily="18" charset="0"/>
                <a:cs typeface="Times New Roman" panose="02020603050405020304" pitchFamily="18" charset="0"/>
              </a:rPr>
              <a:t> A.G.</a:t>
            </a:r>
            <a:r>
              <a:rPr lang="en-US" sz="3307" baseline="30000" dirty="0">
                <a:solidFill>
                  <a:srgbClr val="FFC000"/>
                </a:solidFill>
                <a:latin typeface="Times New Roman" panose="02020603050405020304" pitchFamily="18" charset="0"/>
                <a:cs typeface="Times New Roman" panose="02020603050405020304" pitchFamily="18" charset="0"/>
              </a:rPr>
              <a:t>2</a:t>
            </a:r>
            <a:r>
              <a:rPr lang="en-US" sz="3307" dirty="0">
                <a:solidFill>
                  <a:srgbClr val="FFC000"/>
                </a:solidFill>
                <a:latin typeface="Times New Roman" panose="02020603050405020304" pitchFamily="18" charset="0"/>
                <a:cs typeface="Times New Roman" panose="02020603050405020304" pitchFamily="18" charset="0"/>
              </a:rPr>
              <a:t> and </a:t>
            </a:r>
            <a:r>
              <a:rPr lang="en-US" sz="3307" dirty="0" err="1">
                <a:solidFill>
                  <a:srgbClr val="FFC000"/>
                </a:solidFill>
                <a:latin typeface="Times New Roman" panose="02020603050405020304" pitchFamily="18" charset="0"/>
                <a:cs typeface="Times New Roman" panose="02020603050405020304" pitchFamily="18" charset="0"/>
              </a:rPr>
              <a:t>Kotzamanis</a:t>
            </a:r>
            <a:r>
              <a:rPr lang="en-US" sz="3307" dirty="0">
                <a:solidFill>
                  <a:srgbClr val="FFC000"/>
                </a:solidFill>
                <a:latin typeface="Times New Roman" panose="02020603050405020304" pitchFamily="18" charset="0"/>
                <a:cs typeface="Times New Roman" panose="02020603050405020304" pitchFamily="18" charset="0"/>
              </a:rPr>
              <a:t> Y.</a:t>
            </a:r>
            <a:r>
              <a:rPr lang="en-US" sz="3307" baseline="30000" dirty="0">
                <a:solidFill>
                  <a:srgbClr val="FFC000"/>
                </a:solidFill>
                <a:latin typeface="Times New Roman" panose="02020603050405020304" pitchFamily="18" charset="0"/>
                <a:cs typeface="Times New Roman" panose="02020603050405020304" pitchFamily="18" charset="0"/>
              </a:rPr>
              <a:t>1</a:t>
            </a:r>
          </a:p>
          <a:p>
            <a:pPr algn="ctr"/>
            <a:r>
              <a:rPr lang="en-US" sz="3307" baseline="300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1</a:t>
            </a:r>
            <a:r>
              <a:rPr lang="en-US" sz="3307"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Laboratory of Fish Nutrition and Omics Technologies, Hellenic Centre for Marine Research, Institute of Marine Biology, Biotechnology and Aquaculture, 46,7 km Athens </a:t>
            </a:r>
            <a:r>
              <a:rPr lang="en-US" sz="3307"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Sounio</a:t>
            </a:r>
            <a:r>
              <a:rPr lang="en-US" sz="3307"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7"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ave</a:t>
            </a:r>
            <a:r>
              <a:rPr lang="en-US" sz="3307"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19013, Greece</a:t>
            </a:r>
          </a:p>
          <a:p>
            <a:pPr algn="ctr"/>
            <a:r>
              <a:rPr lang="en-US" sz="3307" baseline="30000" dirty="0">
                <a:solidFill>
                  <a:srgbClr val="FFC000"/>
                </a:solidFill>
                <a:latin typeface="Times New Roman" panose="02020603050405020304" pitchFamily="18" charset="0"/>
                <a:cs typeface="Times New Roman" panose="02020603050405020304" pitchFamily="18" charset="0"/>
              </a:rPr>
              <a:t>2</a:t>
            </a:r>
            <a:r>
              <a:rPr lang="en-US" sz="3307" dirty="0">
                <a:solidFill>
                  <a:srgbClr val="FFC000"/>
                </a:solidFill>
                <a:latin typeface="Times New Roman" panose="02020603050405020304" pitchFamily="18" charset="0"/>
                <a:cs typeface="Times New Roman" panose="02020603050405020304" pitchFamily="18" charset="0"/>
              </a:rPr>
              <a:t>Department of Environmental Engineering, University of Patras, G. </a:t>
            </a:r>
            <a:r>
              <a:rPr lang="en-US" sz="3307" dirty="0" err="1">
                <a:solidFill>
                  <a:srgbClr val="FFC000"/>
                </a:solidFill>
                <a:latin typeface="Times New Roman" panose="02020603050405020304" pitchFamily="18" charset="0"/>
                <a:cs typeface="Times New Roman" panose="02020603050405020304" pitchFamily="18" charset="0"/>
              </a:rPr>
              <a:t>Seferi</a:t>
            </a:r>
            <a:r>
              <a:rPr lang="en-US" sz="3307" dirty="0">
                <a:solidFill>
                  <a:srgbClr val="FFC000"/>
                </a:solidFill>
                <a:latin typeface="Times New Roman" panose="02020603050405020304" pitchFamily="18" charset="0"/>
                <a:cs typeface="Times New Roman" panose="02020603050405020304" pitchFamily="18" charset="0"/>
              </a:rPr>
              <a:t> 2, </a:t>
            </a:r>
            <a:r>
              <a:rPr lang="en-US" sz="3307" dirty="0" err="1">
                <a:solidFill>
                  <a:srgbClr val="FFC000"/>
                </a:solidFill>
                <a:latin typeface="Times New Roman" panose="02020603050405020304" pitchFamily="18" charset="0"/>
                <a:cs typeface="Times New Roman" panose="02020603050405020304" pitchFamily="18" charset="0"/>
              </a:rPr>
              <a:t>Agrinio</a:t>
            </a:r>
            <a:r>
              <a:rPr lang="en-US" sz="3307" dirty="0">
                <a:solidFill>
                  <a:srgbClr val="FFC000"/>
                </a:solidFill>
                <a:latin typeface="Times New Roman" panose="02020603050405020304" pitchFamily="18" charset="0"/>
                <a:cs typeface="Times New Roman" panose="02020603050405020304" pitchFamily="18" charset="0"/>
              </a:rPr>
              <a:t> 30100, Greece</a:t>
            </a:r>
          </a:p>
          <a:p>
            <a:endParaRPr lang="en-US" sz="3307"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A2A93B2-1929-47BF-ABF9-8714D4B8B3BD}"/>
              </a:ext>
            </a:extLst>
          </p:cNvPr>
          <p:cNvSpPr txBox="1"/>
          <p:nvPr/>
        </p:nvSpPr>
        <p:spPr>
          <a:xfrm>
            <a:off x="461526" y="4761687"/>
            <a:ext cx="31335717" cy="5148000"/>
          </a:xfrm>
          <a:prstGeom prst="rect">
            <a:avLst/>
          </a:prstGeom>
          <a:solidFill>
            <a:schemeClr val="bg2">
              <a:alpha val="76000"/>
            </a:schemeClr>
          </a:solidFill>
          <a:ln>
            <a:solidFill>
              <a:schemeClr val="tx1"/>
            </a:solidFill>
          </a:ln>
        </p:spPr>
        <p:txBody>
          <a:bodyPr wrap="square" rtlCol="0">
            <a:spAutoFit/>
          </a:bodyPr>
          <a:lstStyle/>
          <a:p>
            <a:pPr indent="1079998" algn="just"/>
            <a:endParaRPr lang="en-US" sz="3307" dirty="0">
              <a:latin typeface="Times New Roman" panose="02020603050405020304" pitchFamily="18" charset="0"/>
              <a:ea typeface="Calibri" panose="020F0502020204030204" pitchFamily="34" charset="0"/>
              <a:cs typeface="Times New Roman" panose="02020603050405020304" pitchFamily="18" charset="0"/>
            </a:endParaRPr>
          </a:p>
          <a:p>
            <a:pPr indent="1079998" algn="just"/>
            <a:endParaRPr lang="en-US" sz="3307"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solidFill>
                  <a:srgbClr val="000000"/>
                </a:solidFill>
                <a:latin typeface="Times New Roman" panose="02020603050405020304" pitchFamily="18" charset="0"/>
                <a:cs typeface="Calibri" panose="020F0502020204030204" pitchFamily="34" charset="0"/>
              </a:rPr>
              <a:t>Microalgae are recognized as a valuable natural source of bioactive compounds, such as proteins, lipids, pigments and vitamins, for the aquaculture industry and their global market is projected to reach approximately 53.43 billion USD by 2026. Among the few high-value added products derived from microalgae, carotenoids have made a real impact on the global economy. Several carotenoids have been identified in microalgae, such as b-carotene, astaxanthin and lutein, which have the most significant market potential, although violaxanthin, antheraxanthin, zeaxanthin and neoxanthin are also commonly found.</a:t>
            </a:r>
            <a:endParaRPr lang="en-US" sz="3600" b="1" dirty="0">
              <a:solidFill>
                <a:prstClr val="black"/>
              </a:solidFill>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Objective: </a:t>
            </a:r>
            <a:r>
              <a:rPr lang="en-US" sz="3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The objective of this study was to evaluate the carotenoid profile of the microalgae </a:t>
            </a:r>
            <a:r>
              <a:rPr lang="en-US" sz="36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Tetraselmis striata</a:t>
            </a:r>
            <a:r>
              <a:rPr lang="en-US" sz="3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cultivated in laboratory and lab pilot-scale production, under different pH, temperature and photoperiod, to determine the optimum conditions for cell growth and carotenoid production.</a:t>
            </a:r>
            <a:endParaRPr lang="en-US" sz="3307" dirty="0">
              <a:latin typeface="Times New Roman" panose="02020603050405020304" pitchFamily="18" charset="0"/>
              <a:cs typeface="Times New Roman" panose="02020603050405020304" pitchFamily="18" charset="0"/>
            </a:endParaRPr>
          </a:p>
          <a:p>
            <a:endParaRPr lang="en-US" sz="11249"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C53DA8D-B543-4B07-94E5-B378B3705B38}"/>
              </a:ext>
            </a:extLst>
          </p:cNvPr>
          <p:cNvSpPr txBox="1"/>
          <p:nvPr/>
        </p:nvSpPr>
        <p:spPr>
          <a:xfrm>
            <a:off x="12312484" y="37090399"/>
            <a:ext cx="13992809" cy="3710350"/>
          </a:xfrm>
          <a:prstGeom prst="rect">
            <a:avLst/>
          </a:prstGeom>
          <a:solidFill>
            <a:schemeClr val="bg1">
              <a:alpha val="50000"/>
            </a:schemeClr>
          </a:solidFill>
          <a:ln>
            <a:solidFill>
              <a:schemeClr val="tx1"/>
            </a:solidFill>
          </a:ln>
        </p:spPr>
        <p:txBody>
          <a:bodyPr wrap="square">
            <a:spAutoFit/>
          </a:bodyPr>
          <a:lstStyle/>
          <a:p>
            <a:pPr algn="just"/>
            <a:r>
              <a:rPr lang="en-US" sz="3307" b="1" dirty="0">
                <a:latin typeface="Times New Roman" panose="02020603050405020304" pitchFamily="18" charset="0"/>
                <a:ea typeface="Calibri" panose="020F0502020204030204" pitchFamily="34" charset="0"/>
                <a:cs typeface="Times New Roman" panose="02020603050405020304" pitchFamily="18" charset="0"/>
              </a:rPr>
              <a:t>Acknowledgements</a:t>
            </a:r>
            <a:endParaRPr lang="en-US" sz="3307" dirty="0">
              <a:latin typeface="Times New Roman" panose="02020603050405020304" pitchFamily="18" charset="0"/>
              <a:ea typeface="Calibri" panose="020F0502020204030204" pitchFamily="34" charset="0"/>
              <a:cs typeface="Times New Roman" panose="02020603050405020304" pitchFamily="18" charset="0"/>
            </a:endParaRPr>
          </a:p>
          <a:p>
            <a:pPr indent="1079998" algn="just"/>
            <a:r>
              <a:rPr lang="en-US" sz="2800" dirty="0">
                <a:effectLst/>
                <a:latin typeface="Times New Roman" panose="02020603050405020304" pitchFamily="18" charset="0"/>
                <a:ea typeface="Calibri" panose="020F0502020204030204" pitchFamily="34" charset="0"/>
              </a:rPr>
              <a:t>The project "Large-scale cultivation of microalgae and utilization of the biomass, was produced as an alternative raw material in fish feed-AlgaFeed4Fish" (MIS 5045858, FK 80916), was co-funded by European (European Regional Development Fund) and National Resources (General Secretariat for Research and Innovation), in the context of the Operational Program "Competitiveness, Entrepreneurship and Innovation (EPANEK, NSRF 2014-2020), specifically through the Action "Special Actions" - "Aquaculture" - "Industrial Materials" - "Open Innovation in Culture".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FFD1290B-750F-4289-9BB4-FD2DCB5DA242}"/>
              </a:ext>
            </a:extLst>
          </p:cNvPr>
          <p:cNvSpPr/>
          <p:nvPr/>
        </p:nvSpPr>
        <p:spPr bwMode="auto">
          <a:xfrm>
            <a:off x="609693" y="27805382"/>
            <a:ext cx="30839010" cy="9001288"/>
          </a:xfrm>
          <a:prstGeom prst="roundRect">
            <a:avLst/>
          </a:prstGeom>
          <a:solidFill>
            <a:schemeClr val="bg1">
              <a:alpha val="2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defTabSz="9232482">
              <a:defRPr/>
            </a:pP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defTabSz="9232482">
              <a:buFont typeface="Wingdings" panose="05000000000000000000" pitchFamily="2" charset="2"/>
              <a:buChar char="ü"/>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The targeted carotenoids were detected in all the samples except lycopene </a:t>
            </a:r>
          </a:p>
          <a:p>
            <a:pPr marL="457200" indent="-457200" defTabSz="9232482">
              <a:buFont typeface="Wingdings" panose="05000000000000000000" pitchFamily="2" charset="2"/>
              <a:buChar char="ü"/>
              <a:defRPr/>
            </a:pP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defTabSz="9232482">
              <a:buFont typeface="Wingdings" panose="05000000000000000000" pitchFamily="2" charset="2"/>
              <a:buChar char="ü"/>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Combination of a rich carotenoid profile and optimum biomass productivity of </a:t>
            </a:r>
            <a:r>
              <a:rPr lang="en-GB" sz="3200" b="1" i="1" dirty="0">
                <a:latin typeface="Times New Roman" panose="02020603050405020304" pitchFamily="18" charset="0"/>
                <a:ea typeface="Times New Roman" panose="02020603050405020304" pitchFamily="18" charset="0"/>
                <a:cs typeface="Times New Roman" panose="02020603050405020304" pitchFamily="18" charset="0"/>
              </a:rPr>
              <a:t>T. striata </a:t>
            </a:r>
          </a:p>
          <a:p>
            <a:pPr defTabSz="9232482">
              <a:defRPr/>
            </a:pPr>
            <a:r>
              <a:rPr lang="en-GB" sz="3200" b="1" i="1" dirty="0">
                <a:latin typeface="Times New Roman" panose="02020603050405020304" pitchFamily="18" charset="0"/>
                <a:ea typeface="Times New Roman" panose="02020603050405020304" pitchFamily="18" charset="0"/>
                <a:cs typeface="Times New Roman" panose="02020603050405020304" pitchFamily="18" charset="0"/>
              </a:rPr>
              <a:t>     cultivated in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laboratory scale was observed at</a:t>
            </a:r>
          </a:p>
          <a:p>
            <a:pPr marL="914400" lvl="1" indent="-457200" defTabSz="9232482">
              <a:buFont typeface="Arial" panose="020B0604020202020204" pitchFamily="34" charset="0"/>
              <a:buChar char="•"/>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25</a:t>
            </a:r>
            <a:r>
              <a:rPr lang="en-GB" sz="3200" b="1" baseline="30000" dirty="0">
                <a:latin typeface="Times New Roman" panose="02020603050405020304" pitchFamily="18" charset="0"/>
                <a:ea typeface="Times New Roman" panose="02020603050405020304" pitchFamily="18" charset="0"/>
                <a:cs typeface="Times New Roman" panose="02020603050405020304" pitchFamily="18" charset="0"/>
              </a:rPr>
              <a:t>o</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C </a:t>
            </a:r>
          </a:p>
          <a:p>
            <a:pPr marL="914400" lvl="1" indent="-457200" defTabSz="9232482">
              <a:buFont typeface="Arial" panose="020B0604020202020204" pitchFamily="34" charset="0"/>
              <a:buChar char="•"/>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constant illumination (</a:t>
            </a:r>
            <a:r>
              <a:rPr lang="en-GB" sz="3200" b="1" dirty="0">
                <a:latin typeface="Times New Roman" panose="02020603050405020304" pitchFamily="18" charset="0"/>
                <a:cs typeface="Times New Roman" panose="02020603050405020304" pitchFamily="18" charset="0"/>
              </a:rPr>
              <a:t>56 </a:t>
            </a:r>
            <a:r>
              <a:rPr lang="en-US" sz="3200" b="1" dirty="0">
                <a:latin typeface="Times New Roman" panose="02020603050405020304" pitchFamily="18" charset="0"/>
                <a:cs typeface="Times New Roman" panose="02020603050405020304" pitchFamily="18" charset="0"/>
              </a:rPr>
              <a:t>μ</a:t>
            </a:r>
            <a:r>
              <a:rPr lang="en-GB" sz="3200" b="1" dirty="0">
                <a:latin typeface="Times New Roman" panose="02020603050405020304" pitchFamily="18" charset="0"/>
                <a:cs typeface="Times New Roman" panose="02020603050405020304" pitchFamily="18" charset="0"/>
              </a:rPr>
              <a:t>mol m</a:t>
            </a:r>
            <a:r>
              <a:rPr lang="en-GB" sz="3200" b="1" baseline="30000" dirty="0">
                <a:latin typeface="Times New Roman" panose="02020603050405020304" pitchFamily="18" charset="0"/>
                <a:cs typeface="Times New Roman" panose="02020603050405020304" pitchFamily="18" charset="0"/>
              </a:rPr>
              <a:t>−2</a:t>
            </a:r>
            <a:r>
              <a:rPr lang="en-GB" sz="3200" b="1" dirty="0">
                <a:latin typeface="Times New Roman" panose="02020603050405020304" pitchFamily="18" charset="0"/>
                <a:cs typeface="Times New Roman" panose="02020603050405020304" pitchFamily="18" charset="0"/>
              </a:rPr>
              <a:t> s</a:t>
            </a:r>
            <a:r>
              <a:rPr lang="en-GB" sz="3200" b="1" baseline="30000" dirty="0">
                <a:latin typeface="Times New Roman" panose="02020603050405020304" pitchFamily="18" charset="0"/>
                <a:cs typeface="Times New Roman" panose="02020603050405020304" pitchFamily="18" charset="0"/>
              </a:rPr>
              <a:t>−1</a:t>
            </a:r>
            <a:r>
              <a:rPr lang="en-GB" sz="3200" b="1" dirty="0">
                <a:latin typeface="Times New Roman" panose="02020603050405020304" pitchFamily="18" charset="0"/>
                <a:cs typeface="Times New Roman" panose="02020603050405020304" pitchFamily="18" charset="0"/>
              </a:rPr>
              <a:t> intensity Photosynthetic Photon Flux Density)</a:t>
            </a:r>
          </a:p>
          <a:p>
            <a:pPr marL="914400" lvl="1" indent="-457200" defTabSz="9232482">
              <a:buFont typeface="Arial" panose="020B0604020202020204" pitchFamily="34" charset="0"/>
              <a:buChar char="•"/>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pH=8</a:t>
            </a:r>
          </a:p>
          <a:p>
            <a:pPr lvl="1" defTabSz="9232482">
              <a:defRPr/>
            </a:pP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defTabSz="9232482">
              <a:buFont typeface="Wingdings" panose="05000000000000000000" pitchFamily="2" charset="2"/>
              <a:buChar char="ü"/>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Up-scale cultivation in </a:t>
            </a:r>
            <a:r>
              <a:rPr lang="en-US" sz="3200" b="1" dirty="0">
                <a:solidFill>
                  <a:srgbClr val="000000"/>
                </a:solidFill>
                <a:effectLst/>
                <a:latin typeface="Times New Roman" panose="02020603050405020304" pitchFamily="18" charset="0"/>
                <a:ea typeface="Calibri" panose="020F0502020204030204" pitchFamily="34" charset="0"/>
              </a:rPr>
              <a:t>40 L capacity paddlewheel stainless steel raceway pond </a:t>
            </a:r>
          </a:p>
          <a:p>
            <a:pPr defTabSz="9232482">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under optimum conditions presented:</a:t>
            </a:r>
          </a:p>
          <a:p>
            <a:pPr marL="914400" lvl="1" indent="-457200" defTabSz="9232482">
              <a:buFont typeface="Arial" panose="020B0604020202020204" pitchFamily="34" charset="0"/>
              <a:buChar char="•"/>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b-carotene (7,063.4 – 9,835.1 mg/kg dry biomass)</a:t>
            </a:r>
          </a:p>
          <a:p>
            <a:pPr marL="914400" lvl="1" indent="-457200" defTabSz="9232482">
              <a:buFont typeface="Arial" panose="020B0604020202020204" pitchFamily="34" charset="0"/>
              <a:buChar char="•"/>
              <a:defRPr/>
            </a:pPr>
            <a:r>
              <a:rPr lang="en-US" sz="3200" b="1" dirty="0">
                <a:solidFill>
                  <a:srgbClr val="000000"/>
                </a:solidFill>
                <a:effectLst/>
                <a:latin typeface="Times New Roman" panose="02020603050405020304" pitchFamily="18" charset="0"/>
                <a:ea typeface="Calibri" panose="020F0502020204030204" pitchFamily="34" charset="0"/>
              </a:rPr>
              <a:t>lutein &amp; zeaxanthin (1,214.6 - 1,692.8 mg/kg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dry biomass</a:t>
            </a:r>
            <a:r>
              <a:rPr lang="en-US" sz="3200" b="1" dirty="0">
                <a:solidFill>
                  <a:srgbClr val="000000"/>
                </a:solidFill>
                <a:effectLst/>
                <a:latin typeface="Times New Roman" panose="02020603050405020304" pitchFamily="18" charset="0"/>
                <a:ea typeface="Calibri" panose="020F0502020204030204" pitchFamily="34" charset="0"/>
              </a:rPr>
              <a:t>)</a:t>
            </a:r>
          </a:p>
          <a:p>
            <a:pPr marL="914400" lvl="1" indent="-457200" defTabSz="9232482">
              <a:buFont typeface="Arial" panose="020B0604020202020204" pitchFamily="34" charset="0"/>
              <a:buChar char="•"/>
              <a:defRPr/>
            </a:pPr>
            <a:r>
              <a:rPr lang="en-US" sz="3200" b="1" dirty="0">
                <a:solidFill>
                  <a:srgbClr val="000000"/>
                </a:solidFill>
                <a:effectLst/>
                <a:latin typeface="Times New Roman" panose="02020603050405020304" pitchFamily="18" charset="0"/>
                <a:ea typeface="Calibri" panose="020F0502020204030204" pitchFamily="34" charset="0"/>
              </a:rPr>
              <a:t>echinenone (190.9 - 205.7 mg/kg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dry biomass</a:t>
            </a:r>
            <a:r>
              <a:rPr lang="en-US" sz="3200" b="1" dirty="0">
                <a:solidFill>
                  <a:srgbClr val="000000"/>
                </a:solidFill>
                <a:effectLst/>
                <a:latin typeface="Times New Roman" panose="02020603050405020304" pitchFamily="18" charset="0"/>
                <a:ea typeface="Calibri" panose="020F0502020204030204" pitchFamily="34" charset="0"/>
              </a:rPr>
              <a:t>)</a:t>
            </a:r>
          </a:p>
          <a:p>
            <a:pPr marL="914400" lvl="1" indent="-457200" defTabSz="9232482">
              <a:buFont typeface="Arial" panose="020B0604020202020204" pitchFamily="34" charset="0"/>
              <a:buChar char="•"/>
              <a:defRPr/>
            </a:pPr>
            <a:r>
              <a:rPr lang="en-US" sz="3200" b="1" dirty="0">
                <a:solidFill>
                  <a:srgbClr val="000000"/>
                </a:solidFill>
                <a:effectLst/>
                <a:latin typeface="Times New Roman" panose="02020603050405020304" pitchFamily="18" charset="0"/>
                <a:ea typeface="Calibri" panose="020F0502020204030204" pitchFamily="34" charset="0"/>
              </a:rPr>
              <a:t>b-cryptoxanthin (33.7 - 40.7 mg/kg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dry biomass</a:t>
            </a:r>
            <a:r>
              <a:rPr lang="en-US" sz="3200" b="1" dirty="0">
                <a:solidFill>
                  <a:srgbClr val="000000"/>
                </a:solidFill>
                <a:effectLst/>
                <a:latin typeface="Times New Roman" panose="02020603050405020304" pitchFamily="18" charset="0"/>
                <a:ea typeface="Calibri" panose="020F0502020204030204" pitchFamily="34" charset="0"/>
              </a:rPr>
              <a:t>)</a:t>
            </a:r>
          </a:p>
          <a:p>
            <a:pPr marL="914400" lvl="1" indent="-457200" defTabSz="9232482">
              <a:buFont typeface="Arial" panose="020B0604020202020204" pitchFamily="34" charset="0"/>
              <a:buChar char="•"/>
              <a:defRPr/>
            </a:pPr>
            <a:r>
              <a:rPr lang="en-US" sz="3200" b="1" dirty="0">
                <a:solidFill>
                  <a:srgbClr val="000000"/>
                </a:solidFill>
                <a:effectLst/>
                <a:latin typeface="Times New Roman" panose="02020603050405020304" pitchFamily="18" charset="0"/>
                <a:ea typeface="Calibri" panose="020F0502020204030204" pitchFamily="34" charset="0"/>
              </a:rPr>
              <a:t>astaxanthin (33.5 – 46.5 mg/kg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dry biomass</a:t>
            </a:r>
            <a:r>
              <a:rPr lang="en-US" sz="3200" b="1" dirty="0">
                <a:solidFill>
                  <a:srgbClr val="000000"/>
                </a:solidFill>
                <a:effectLst/>
                <a:latin typeface="Times New Roman" panose="02020603050405020304" pitchFamily="18" charset="0"/>
                <a:ea typeface="Calibri" panose="020F0502020204030204" pitchFamily="34" charset="0"/>
              </a:rPr>
              <a:t>)</a:t>
            </a:r>
          </a:p>
          <a:p>
            <a:pPr marL="914400" lvl="1" indent="-457200" defTabSz="9232482">
              <a:buFont typeface="Arial" panose="020B0604020202020204" pitchFamily="34" charset="0"/>
              <a:buChar char="•"/>
              <a:defRPr/>
            </a:pPr>
            <a:r>
              <a:rPr lang="en-US" sz="3200" b="1" dirty="0">
                <a:solidFill>
                  <a:srgbClr val="000000"/>
                </a:solidFill>
                <a:effectLst/>
                <a:latin typeface="Times New Roman" panose="02020603050405020304" pitchFamily="18" charset="0"/>
                <a:ea typeface="Calibri" panose="020F0502020204030204" pitchFamily="34" charset="0"/>
              </a:rPr>
              <a:t>canthaxanthin (</a:t>
            </a:r>
            <a:r>
              <a:rPr lang="en-US" sz="3200" b="1" dirty="0">
                <a:solidFill>
                  <a:srgbClr val="000000"/>
                </a:solidFill>
                <a:latin typeface="Times New Roman" panose="02020603050405020304" pitchFamily="18" charset="0"/>
                <a:ea typeface="Calibri" panose="020F0502020204030204" pitchFamily="34" charset="0"/>
              </a:rPr>
              <a:t>1.96 - 2</a:t>
            </a:r>
            <a:r>
              <a:rPr lang="en-US" sz="3200" b="1" dirty="0">
                <a:solidFill>
                  <a:srgbClr val="000000"/>
                </a:solidFill>
                <a:effectLst/>
                <a:latin typeface="Times New Roman" panose="02020603050405020304" pitchFamily="18" charset="0"/>
                <a:ea typeface="Calibri" panose="020F0502020204030204" pitchFamily="34" charset="0"/>
              </a:rPr>
              <a:t>.12 mg/kg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dry biomass</a:t>
            </a:r>
            <a:r>
              <a:rPr lang="en-US" sz="3200" b="1" dirty="0">
                <a:solidFill>
                  <a:srgbClr val="000000"/>
                </a:solidFill>
                <a:effectLst/>
                <a:latin typeface="Times New Roman" panose="02020603050405020304" pitchFamily="18" charset="0"/>
                <a:ea typeface="Calibri" panose="020F0502020204030204" pitchFamily="34" charset="0"/>
              </a:rPr>
              <a:t>)</a:t>
            </a:r>
          </a:p>
          <a:p>
            <a:pPr marL="914400" lvl="1" indent="-457200" defTabSz="9232482">
              <a:buFont typeface="Arial" panose="020B0604020202020204" pitchFamily="34" charset="0"/>
              <a:buChar char="•"/>
              <a:defRPr/>
            </a:pPr>
            <a:endParaRPr lang="en-US" sz="3200" b="1" dirty="0">
              <a:solidFill>
                <a:srgbClr val="000000"/>
              </a:solidFill>
              <a:latin typeface="Times New Roman" panose="02020603050405020304" pitchFamily="18" charset="0"/>
              <a:ea typeface="Calibri" panose="020F0502020204030204" pitchFamily="34" charset="0"/>
            </a:endParaRPr>
          </a:p>
          <a:p>
            <a:pPr marL="914400" lvl="1" indent="-457200" defTabSz="9232482">
              <a:buFont typeface="Arial" panose="020B0604020202020204" pitchFamily="34" charset="0"/>
              <a:buChar char="•"/>
              <a:defRPr/>
            </a:pPr>
            <a:endParaRPr lang="en-US" sz="3200" b="1" dirty="0">
              <a:solidFill>
                <a:srgbClr val="000000"/>
              </a:solidFill>
              <a:effectLst/>
              <a:latin typeface="Times New Roman" panose="02020603050405020304" pitchFamily="18" charset="0"/>
              <a:ea typeface="Calibri" panose="020F0502020204030204" pitchFamily="34" charset="0"/>
            </a:endParaRPr>
          </a:p>
          <a:p>
            <a:pPr marL="914400" lvl="1" indent="-457200" defTabSz="9232482">
              <a:buFont typeface="Arial" panose="020B0604020202020204" pitchFamily="34" charset="0"/>
              <a:buChar char="•"/>
              <a:defRPr/>
            </a:pPr>
            <a:endParaRPr lang="en-GB" sz="32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defTabSz="9232482">
              <a:buFont typeface="Wingdings" panose="05000000000000000000" pitchFamily="2" charset="2"/>
              <a:buChar char="ü"/>
              <a:defRPr/>
            </a:pPr>
            <a:endParaRPr lang="en-GB"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68E11B1-DB63-4070-9ACD-3A0E9A434E07}"/>
              </a:ext>
            </a:extLst>
          </p:cNvPr>
          <p:cNvSpPr txBox="1"/>
          <p:nvPr/>
        </p:nvSpPr>
        <p:spPr>
          <a:xfrm>
            <a:off x="-530555" y="4788432"/>
            <a:ext cx="5661728" cy="819327"/>
          </a:xfrm>
          <a:prstGeom prst="rect">
            <a:avLst/>
          </a:prstGeom>
          <a:solidFill>
            <a:schemeClr val="bg2">
              <a:alpha val="0"/>
            </a:schemeClr>
          </a:solidFill>
          <a:ln>
            <a:noFill/>
          </a:ln>
        </p:spPr>
        <p:txBody>
          <a:bodyPr wrap="square" rtlCol="0">
            <a:spAutoFit/>
          </a:bodyPr>
          <a:lstStyle/>
          <a:p>
            <a:pPr indent="1079998" algn="just"/>
            <a:r>
              <a:rPr lang="en-US" sz="4724"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Introduction</a:t>
            </a:r>
          </a:p>
        </p:txBody>
      </p:sp>
      <p:sp>
        <p:nvSpPr>
          <p:cNvPr id="31" name="TextBox 30">
            <a:extLst>
              <a:ext uri="{FF2B5EF4-FFF2-40B4-BE49-F238E27FC236}">
                <a16:creationId xmlns:a16="http://schemas.microsoft.com/office/drawing/2014/main" id="{7B23EEA6-E356-4631-A255-9618F06F8A57}"/>
              </a:ext>
            </a:extLst>
          </p:cNvPr>
          <p:cNvSpPr txBox="1"/>
          <p:nvPr/>
        </p:nvSpPr>
        <p:spPr>
          <a:xfrm>
            <a:off x="1305877" y="11009498"/>
            <a:ext cx="7409828" cy="1434880"/>
          </a:xfrm>
          <a:prstGeom prst="rect">
            <a:avLst/>
          </a:prstGeom>
          <a:solidFill>
            <a:schemeClr val="bg2">
              <a:alpha val="0"/>
            </a:schemeClr>
          </a:solidFill>
          <a:ln>
            <a:no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Material and methods</a:t>
            </a:r>
          </a:p>
          <a:p>
            <a:pPr indent="1079998" algn="just"/>
            <a:endParaRPr lang="en-US" sz="4724"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Γεωπονικό Πανεπιστήμιο Αθηνών - ΕΑΔ">
            <a:extLst>
              <a:ext uri="{FF2B5EF4-FFF2-40B4-BE49-F238E27FC236}">
                <a16:creationId xmlns:a16="http://schemas.microsoft.com/office/drawing/2014/main" id="{CD5F5C62-AF45-462C-80AF-17B4E9D39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437" y="40880276"/>
            <a:ext cx="6997814" cy="194545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889F23D8-8400-1091-8779-6B8D8EC11C19}"/>
              </a:ext>
            </a:extLst>
          </p:cNvPr>
          <p:cNvSpPr txBox="1"/>
          <p:nvPr/>
        </p:nvSpPr>
        <p:spPr>
          <a:xfrm>
            <a:off x="1612989" y="27955173"/>
            <a:ext cx="7409828" cy="1434880"/>
          </a:xfrm>
          <a:prstGeom prst="rect">
            <a:avLst/>
          </a:prstGeom>
          <a:solidFill>
            <a:schemeClr val="bg2">
              <a:alpha val="0"/>
            </a:schemeClr>
          </a:solidFill>
          <a:ln>
            <a:no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Results</a:t>
            </a:r>
          </a:p>
          <a:p>
            <a:pPr indent="1079998" algn="just"/>
            <a:endParaRPr lang="en-US" sz="4724"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Rectangle: Rounded Corners 45">
            <a:extLst>
              <a:ext uri="{FF2B5EF4-FFF2-40B4-BE49-F238E27FC236}">
                <a16:creationId xmlns:a16="http://schemas.microsoft.com/office/drawing/2014/main" id="{C56302D1-3C29-60A0-96A2-AEC65DA0D95D}"/>
              </a:ext>
            </a:extLst>
          </p:cNvPr>
          <p:cNvSpPr/>
          <p:nvPr/>
        </p:nvSpPr>
        <p:spPr bwMode="auto">
          <a:xfrm>
            <a:off x="461526" y="10266995"/>
            <a:ext cx="31556725" cy="17388056"/>
          </a:xfrm>
          <a:prstGeom prst="roundRect">
            <a:avLst/>
          </a:prstGeom>
          <a:solidFill>
            <a:schemeClr val="bg1">
              <a:alpha val="2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defTabSz="9232482">
              <a:defRPr/>
            </a:pP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endParaRPr lang="en-GB"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Standard solutions </a:t>
            </a:r>
            <a:r>
              <a:rPr lang="en-GB"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astaxanthin, lutein, zeaxanthin, canthaxanthin, echinenone, lycopene, b-cryptoxanthin, b-carotene)</a:t>
            </a:r>
          </a:p>
          <a:p>
            <a:pPr marL="457200" indent="-457200" defTabSz="9232482">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Internal standard </a:t>
            </a:r>
            <a:r>
              <a:rPr lang="en-US" sz="3200" dirty="0">
                <a:effectLst/>
                <a:latin typeface="Times New Roman" panose="02020603050405020304" pitchFamily="18" charset="0"/>
                <a:ea typeface="Calibri" panose="020F0502020204030204" pitchFamily="34" charset="0"/>
              </a:rPr>
              <a:t>(trans-8'-apo-beta-Caroten-8'-al)</a:t>
            </a:r>
          </a:p>
          <a:p>
            <a:pPr marL="457200" indent="-457200" defTabSz="9232482">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457200" indent="-457200" defTabSz="9232482">
              <a:buFont typeface="Wingdings" panose="05000000000000000000" pitchFamily="2" charset="2"/>
              <a:buChar char="Ø"/>
              <a:defRPr/>
            </a:pPr>
            <a:r>
              <a:rPr lang="en-US" sz="3200" b="1" u="sng" dirty="0">
                <a:latin typeface="Times New Roman" panose="02020603050405020304" pitchFamily="18" charset="0"/>
                <a:cs typeface="Times New Roman" panose="02020603050405020304" pitchFamily="18" charset="0"/>
              </a:rPr>
              <a:t>Carotenoid extraction</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Centrifugation of wet microalgae biomass (7,000rpm/</a:t>
            </a:r>
            <a:r>
              <a:rPr lang="el-G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5</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C/</a:t>
            </a:r>
            <a:r>
              <a:rPr lang="el-G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5mins)</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Freeze-dry (3 days)</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Weight 15 mg microalgae +</a:t>
            </a:r>
            <a:r>
              <a:rPr lang="el-GR" sz="3200" dirty="0">
                <a:latin typeface="Times New Roman" panose="02020603050405020304" pitchFamily="18" charset="0"/>
                <a:cs typeface="Times New Roman" panose="02020603050405020304" pitchFamily="18" charset="0"/>
              </a:rPr>
              <a:t>38</a:t>
            </a:r>
            <a:r>
              <a:rPr lang="en-US" sz="3200" dirty="0">
                <a:latin typeface="Times New Roman" panose="02020603050405020304" pitchFamily="18" charset="0"/>
                <a:cs typeface="Times New Roman" panose="02020603050405020304" pitchFamily="18" charset="0"/>
              </a:rPr>
              <a:t>.50 </a:t>
            </a:r>
            <a:r>
              <a:rPr lang="el-GR" sz="3200" dirty="0">
                <a:latin typeface="Times New Roman" panose="02020603050405020304" pitchFamily="18" charset="0"/>
                <a:cs typeface="Times New Roman" panose="02020603050405020304" pitchFamily="18" charset="0"/>
              </a:rPr>
              <a:t>μ</a:t>
            </a:r>
            <a:r>
              <a:rPr lang="en-US" sz="3200" dirty="0">
                <a:latin typeface="Times New Roman" panose="02020603050405020304" pitchFamily="18" charset="0"/>
                <a:cs typeface="Times New Roman" panose="02020603050405020304" pitchFamily="18" charset="0"/>
              </a:rPr>
              <a:t>L internal standard (10 ppm)</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Vortex for 30s</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+450</a:t>
            </a:r>
            <a:r>
              <a:rPr lang="el-GR" sz="3200" dirty="0">
                <a:latin typeface="Times New Roman" panose="02020603050405020304" pitchFamily="18" charset="0"/>
                <a:cs typeface="Times New Roman" panose="02020603050405020304" pitchFamily="18" charset="0"/>
              </a:rPr>
              <a:t>μ</a:t>
            </a:r>
            <a:r>
              <a:rPr lang="en-US" sz="3200" dirty="0">
                <a:latin typeface="Times New Roman" panose="02020603050405020304" pitchFamily="18" charset="0"/>
                <a:cs typeface="Times New Roman" panose="02020603050405020304" pitchFamily="18" charset="0"/>
              </a:rPr>
              <a:t>L MeOH/H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(1:1) </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Shake for 1 hour</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Extraction with chloroform until colorless</a:t>
            </a:r>
          </a:p>
          <a:p>
            <a:pPr marL="457200" indent="-457200" defTabSz="9232482">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Evaporation</a:t>
            </a:r>
          </a:p>
          <a:p>
            <a:pPr marL="457200" indent="-457200" defTabSz="9232482">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endParaRPr lang="en-US" sz="3200" dirty="0">
              <a:latin typeface="Times New Roman" panose="02020603050405020304" pitchFamily="18" charset="0"/>
              <a:cs typeface="Times New Roman" panose="02020603050405020304" pitchFamily="18" charset="0"/>
            </a:endParaRPr>
          </a:p>
          <a:p>
            <a:pPr marL="457200" indent="-457200" defTabSz="9232482">
              <a:buFont typeface="Arial" panose="020B0604020202020204" pitchFamily="34" charset="0"/>
              <a:buChar char="•"/>
              <a:defRPr/>
            </a:pPr>
            <a:endParaRPr lang="en-US" sz="3200" b="1" u="sng" dirty="0">
              <a:latin typeface="Times New Roman" panose="02020603050405020304" pitchFamily="18" charset="0"/>
              <a:cs typeface="Times New Roman" panose="02020603050405020304" pitchFamily="18" charset="0"/>
            </a:endParaRPr>
          </a:p>
          <a:p>
            <a:pPr defTabSz="9232482">
              <a:defRPr/>
            </a:pPr>
            <a:endParaRPr lang="en-GB" sz="3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F970FFF-9355-0E58-F6F7-65431D03ED9A}"/>
              </a:ext>
            </a:extLst>
          </p:cNvPr>
          <p:cNvSpPr txBox="1"/>
          <p:nvPr/>
        </p:nvSpPr>
        <p:spPr>
          <a:xfrm>
            <a:off x="1343712" y="37315062"/>
            <a:ext cx="7409828" cy="1434880"/>
          </a:xfrm>
          <a:prstGeom prst="rect">
            <a:avLst/>
          </a:prstGeom>
          <a:solidFill>
            <a:schemeClr val="bg2">
              <a:alpha val="0"/>
            </a:schemeClr>
          </a:solidFill>
          <a:ln>
            <a:no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Conclusions</a:t>
            </a:r>
          </a:p>
          <a:p>
            <a:pPr indent="1079998" algn="just"/>
            <a:endParaRPr lang="en-US" sz="4724"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6F0F2E8-8394-B4A1-4EE0-F98346285F7F}"/>
              </a:ext>
            </a:extLst>
          </p:cNvPr>
          <p:cNvSpPr/>
          <p:nvPr/>
        </p:nvSpPr>
        <p:spPr>
          <a:xfrm>
            <a:off x="1229412" y="18583017"/>
            <a:ext cx="9748542" cy="6312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3200" b="1" u="sng" dirty="0">
                <a:solidFill>
                  <a:schemeClr val="tx1"/>
                </a:solidFill>
                <a:latin typeface="Times New Roman" panose="02020603050405020304" pitchFamily="18" charset="0"/>
                <a:cs typeface="Times New Roman" panose="02020603050405020304" pitchFamily="18" charset="0"/>
              </a:rPr>
              <a:t>Saponification protocol</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Reconstitution in 4 ml Petroleum ether/Diethyl ether (1:1)</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+4 ml KOH 10% in MEOH</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Overnight stirring</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+4 ml ultrapure H</a:t>
            </a:r>
            <a:r>
              <a:rPr lang="en-US" sz="3200" baseline="-25000"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O</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Extraction with P. ether / D. ether until colorless</a:t>
            </a:r>
          </a:p>
          <a:p>
            <a:pPr marL="1257300" lvl="2"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Evaporation</a:t>
            </a:r>
          </a:p>
          <a:p>
            <a:pPr marL="125730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Reconstitution in 1 ml MeOH/CHCl</a:t>
            </a:r>
            <a:r>
              <a:rPr lang="en-US" sz="3200" baseline="-25000" dirty="0">
                <a:solidFill>
                  <a:schemeClr val="tx1"/>
                </a:solidFill>
                <a:latin typeface="Times New Roman" panose="02020603050405020304" pitchFamily="18" charset="0"/>
                <a:cs typeface="Times New Roman" panose="02020603050405020304" pitchFamily="18" charset="0"/>
              </a:rPr>
              <a:t>3</a:t>
            </a:r>
            <a:r>
              <a:rPr lang="en-US" sz="3200" dirty="0">
                <a:solidFill>
                  <a:schemeClr val="tx1"/>
                </a:solidFill>
                <a:latin typeface="Times New Roman" panose="02020603050405020304" pitchFamily="18" charset="0"/>
                <a:cs typeface="Times New Roman" panose="02020603050405020304" pitchFamily="18" charset="0"/>
              </a:rPr>
              <a:t> (9:1)</a:t>
            </a:r>
          </a:p>
          <a:p>
            <a:pPr marL="125730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0.45</a:t>
            </a:r>
            <a:r>
              <a:rPr lang="el-GR" sz="3200" dirty="0">
                <a:solidFill>
                  <a:schemeClr val="tx1"/>
                </a:solidFill>
                <a:latin typeface="Times New Roman" panose="02020603050405020304" pitchFamily="18" charset="0"/>
                <a:cs typeface="Times New Roman" panose="02020603050405020304" pitchFamily="18" charset="0"/>
              </a:rPr>
              <a:t>μ</a:t>
            </a:r>
            <a:r>
              <a:rPr lang="en-US" sz="3200" dirty="0">
                <a:solidFill>
                  <a:schemeClr val="tx1"/>
                </a:solidFill>
                <a:latin typeface="Times New Roman" panose="02020603050405020304" pitchFamily="18" charset="0"/>
                <a:cs typeface="Times New Roman" panose="02020603050405020304" pitchFamily="18" charset="0"/>
              </a:rPr>
              <a:t>m PVDF syringe filter</a:t>
            </a:r>
          </a:p>
          <a:p>
            <a:pPr marL="125730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Injection in UPLC-QTOF</a:t>
            </a:r>
          </a:p>
          <a:p>
            <a:pPr marL="1485900" lvl="2" indent="-571500" algn="just">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1028700" lvl="1" indent="-571500" algn="ctr">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189F6876-14A6-8AD8-DDB0-96BF6B96DF6B}"/>
              </a:ext>
            </a:extLst>
          </p:cNvPr>
          <p:cNvSpPr/>
          <p:nvPr/>
        </p:nvSpPr>
        <p:spPr>
          <a:xfrm>
            <a:off x="1343712" y="23611173"/>
            <a:ext cx="8871009" cy="4159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3200" dirty="0">
              <a:solidFill>
                <a:schemeClr val="tx1"/>
              </a:solidFill>
              <a:latin typeface="Times New Roman" panose="02020603050405020304" pitchFamily="18" charset="0"/>
              <a:cs typeface="Times New Roman" panose="02020603050405020304" pitchFamily="18" charset="0"/>
            </a:endParaRPr>
          </a:p>
          <a:p>
            <a:pPr lvl="1" defTabSz="9232482">
              <a:defRPr/>
            </a:pPr>
            <a:r>
              <a:rPr lang="en-US" sz="3200" b="1" u="sng" dirty="0">
                <a:solidFill>
                  <a:schemeClr val="tx1"/>
                </a:solidFill>
                <a:latin typeface="Times New Roman" panose="02020603050405020304" pitchFamily="18" charset="0"/>
                <a:cs typeface="Times New Roman" panose="02020603050405020304" pitchFamily="18" charset="0"/>
              </a:rPr>
              <a:t>Non-saponification protocol</a:t>
            </a:r>
          </a:p>
          <a:p>
            <a:pPr marL="116205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Reconstitution in 1 ml MeOH/CHCl</a:t>
            </a:r>
            <a:r>
              <a:rPr lang="en-US" sz="3200" baseline="-25000" dirty="0">
                <a:solidFill>
                  <a:schemeClr val="tx1"/>
                </a:solidFill>
                <a:latin typeface="Times New Roman" panose="02020603050405020304" pitchFamily="18" charset="0"/>
                <a:cs typeface="Times New Roman" panose="02020603050405020304" pitchFamily="18" charset="0"/>
              </a:rPr>
              <a:t>3</a:t>
            </a:r>
            <a:r>
              <a:rPr lang="en-US" sz="3200" dirty="0">
                <a:solidFill>
                  <a:schemeClr val="tx1"/>
                </a:solidFill>
                <a:latin typeface="Times New Roman" panose="02020603050405020304" pitchFamily="18" charset="0"/>
                <a:cs typeface="Times New Roman" panose="02020603050405020304" pitchFamily="18" charset="0"/>
              </a:rPr>
              <a:t> (9:1)</a:t>
            </a:r>
          </a:p>
          <a:p>
            <a:pPr marL="116205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0.45</a:t>
            </a:r>
            <a:r>
              <a:rPr lang="el-GR" sz="3200" dirty="0">
                <a:solidFill>
                  <a:schemeClr val="tx1"/>
                </a:solidFill>
                <a:latin typeface="Times New Roman" panose="02020603050405020304" pitchFamily="18" charset="0"/>
                <a:cs typeface="Times New Roman" panose="02020603050405020304" pitchFamily="18" charset="0"/>
              </a:rPr>
              <a:t>μ</a:t>
            </a:r>
            <a:r>
              <a:rPr lang="en-US" sz="3200" dirty="0">
                <a:solidFill>
                  <a:schemeClr val="tx1"/>
                </a:solidFill>
                <a:latin typeface="Times New Roman" panose="02020603050405020304" pitchFamily="18" charset="0"/>
                <a:cs typeface="Times New Roman" panose="02020603050405020304" pitchFamily="18" charset="0"/>
              </a:rPr>
              <a:t>m PVDF syringe filter</a:t>
            </a:r>
          </a:p>
          <a:p>
            <a:pPr marL="1162050" lvl="2" indent="-457200" defTabSz="9232482">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Injection in UPLC-QTOF</a:t>
            </a:r>
          </a:p>
          <a:p>
            <a:pPr marL="571500" indent="-571500" algn="just">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1028700" lvl="1" indent="-571500" algn="just">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1028700" lvl="1" indent="-571500" algn="ctr">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52" name="Rectangle: Rounded Corners 51">
            <a:extLst>
              <a:ext uri="{FF2B5EF4-FFF2-40B4-BE49-F238E27FC236}">
                <a16:creationId xmlns:a16="http://schemas.microsoft.com/office/drawing/2014/main" id="{F8EB1C00-C6AC-42AB-452E-7FCCC6A11B71}"/>
              </a:ext>
            </a:extLst>
          </p:cNvPr>
          <p:cNvSpPr/>
          <p:nvPr/>
        </p:nvSpPr>
        <p:spPr bwMode="auto">
          <a:xfrm>
            <a:off x="461526" y="37014940"/>
            <a:ext cx="11396177" cy="3785809"/>
          </a:xfrm>
          <a:prstGeom prst="roundRect">
            <a:avLst/>
          </a:prstGeom>
          <a:solidFill>
            <a:schemeClr val="bg1">
              <a:alpha val="2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just" defTabSz="1079998">
              <a:defRPr/>
            </a:pPr>
            <a:endParaRPr lang="en-US" sz="3307"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1" defTabSz="9232482">
              <a:defRPr/>
            </a:pPr>
            <a:endParaRPr lang="en-US" sz="3200" b="1" dirty="0">
              <a:solidFill>
                <a:srgbClr val="000000"/>
              </a:solidFill>
              <a:effectLst/>
              <a:latin typeface="Times New Roman" panose="02020603050405020304" pitchFamily="18" charset="0"/>
              <a:ea typeface="Calibri" panose="020F0502020204030204" pitchFamily="34" charset="0"/>
            </a:endParaRPr>
          </a:p>
          <a:p>
            <a:pPr lvl="1" defTabSz="9232482">
              <a:defRPr/>
            </a:pPr>
            <a:r>
              <a:rPr lang="en-US" sz="3200" b="1" dirty="0">
                <a:solidFill>
                  <a:srgbClr val="000000"/>
                </a:solidFill>
                <a:latin typeface="Times New Roman" panose="02020603050405020304" pitchFamily="18" charset="0"/>
                <a:ea typeface="Calibri" panose="020F0502020204030204" pitchFamily="34" charset="0"/>
              </a:rPr>
              <a:t>Microalgae </a:t>
            </a:r>
            <a:r>
              <a:rPr lang="en-US" sz="3200" b="1" i="1" dirty="0">
                <a:solidFill>
                  <a:srgbClr val="000000"/>
                </a:solidFill>
                <a:effectLst/>
                <a:latin typeface="Times New Roman" panose="02020603050405020304" pitchFamily="18" charset="0"/>
                <a:ea typeface="Calibri" panose="020F0502020204030204" pitchFamily="34" charset="0"/>
              </a:rPr>
              <a:t>T. striata</a:t>
            </a:r>
            <a:r>
              <a:rPr lang="en-US" sz="3200" b="1" dirty="0">
                <a:solidFill>
                  <a:srgbClr val="000000"/>
                </a:solidFill>
                <a:effectLst/>
                <a:latin typeface="Times New Roman" panose="02020603050405020304" pitchFamily="18" charset="0"/>
                <a:ea typeface="Calibri" panose="020F0502020204030204" pitchFamily="34" charset="0"/>
              </a:rPr>
              <a:t> can be considered as a potential natural source of carotenoid compounds, especially due to its high concentration in b-carotene, lutein </a:t>
            </a:r>
            <a:r>
              <a:rPr lang="en-US" sz="3200" b="1" dirty="0">
                <a:solidFill>
                  <a:srgbClr val="000000"/>
                </a:solidFill>
                <a:latin typeface="Times New Roman" panose="02020603050405020304" pitchFamily="18" charset="0"/>
                <a:ea typeface="Calibri" panose="020F0502020204030204" pitchFamily="34" charset="0"/>
              </a:rPr>
              <a:t>&amp;</a:t>
            </a:r>
            <a:r>
              <a:rPr lang="en-US" sz="3200" b="1" dirty="0">
                <a:solidFill>
                  <a:srgbClr val="000000"/>
                </a:solidFill>
                <a:effectLst/>
                <a:latin typeface="Times New Roman" panose="02020603050405020304" pitchFamily="18" charset="0"/>
                <a:ea typeface="Calibri" panose="020F0502020204030204" pitchFamily="34" charset="0"/>
              </a:rPr>
              <a:t> zeaxanthin, when cultivated at </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25</a:t>
            </a:r>
            <a:r>
              <a:rPr lang="en-GB" sz="3200" b="1" baseline="30000" dirty="0">
                <a:latin typeface="Times New Roman" panose="02020603050405020304" pitchFamily="18" charset="0"/>
                <a:ea typeface="Times New Roman" panose="02020603050405020304" pitchFamily="18" charset="0"/>
                <a:cs typeface="Times New Roman" panose="02020603050405020304" pitchFamily="18" charset="0"/>
              </a:rPr>
              <a:t>o</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C, constant illumination and pH=8.</a:t>
            </a:r>
          </a:p>
          <a:p>
            <a:pPr lvl="1" defTabSz="9232482">
              <a:defRPr/>
            </a:pPr>
            <a:endParaRPr lang="en-US" sz="3200" b="1" dirty="0">
              <a:solidFill>
                <a:srgbClr val="000000"/>
              </a:solidFill>
              <a:effectLst/>
              <a:latin typeface="Times New Roman" panose="02020603050405020304" pitchFamily="18" charset="0"/>
              <a:ea typeface="Calibri" panose="020F0502020204030204" pitchFamily="34" charset="0"/>
            </a:endParaRPr>
          </a:p>
          <a:p>
            <a:pPr marL="914400" lvl="1" indent="-457200" defTabSz="9232482">
              <a:buFont typeface="Arial" panose="020B0604020202020204" pitchFamily="34" charset="0"/>
              <a:buChar char="•"/>
              <a:defRPr/>
            </a:pPr>
            <a:endParaRPr lang="en-GB" sz="32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defTabSz="9232482">
              <a:buFont typeface="Wingdings" panose="05000000000000000000" pitchFamily="2" charset="2"/>
              <a:buChar char="ü"/>
              <a:defRPr/>
            </a:pPr>
            <a:endParaRPr lang="en-GB"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600549AD-91DD-AA21-85CF-4C54A4B086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02251" y="20365029"/>
            <a:ext cx="5214776" cy="5701802"/>
          </a:xfrm>
          <a:prstGeom prst="rect">
            <a:avLst/>
          </a:prstGeom>
          <a:noFill/>
          <a:ln>
            <a:noFill/>
          </a:ln>
        </p:spPr>
      </p:pic>
      <p:pic>
        <p:nvPicPr>
          <p:cNvPr id="55" name="Picture 54">
            <a:extLst>
              <a:ext uri="{FF2B5EF4-FFF2-40B4-BE49-F238E27FC236}">
                <a16:creationId xmlns:a16="http://schemas.microsoft.com/office/drawing/2014/main" id="{E3496485-2DFE-4E9B-00D7-94CA39A379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3012" y="13010416"/>
            <a:ext cx="13284231" cy="6556792"/>
          </a:xfrm>
          <a:prstGeom prst="rect">
            <a:avLst/>
          </a:prstGeom>
          <a:noFill/>
          <a:ln>
            <a:noFill/>
          </a:ln>
        </p:spPr>
      </p:pic>
      <p:sp>
        <p:nvSpPr>
          <p:cNvPr id="58" name="41 - TextBox">
            <a:extLst>
              <a:ext uri="{FF2B5EF4-FFF2-40B4-BE49-F238E27FC236}">
                <a16:creationId xmlns:a16="http://schemas.microsoft.com/office/drawing/2014/main" id="{7D67B01F-D46D-CEAF-FFD7-E49E8915012B}"/>
              </a:ext>
            </a:extLst>
          </p:cNvPr>
          <p:cNvSpPr txBox="1"/>
          <p:nvPr/>
        </p:nvSpPr>
        <p:spPr>
          <a:xfrm>
            <a:off x="17549798" y="27995422"/>
            <a:ext cx="12959309"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Table 2. </a:t>
            </a:r>
            <a:r>
              <a:rPr lang="en-US" sz="2800" dirty="0">
                <a:latin typeface="Times New Roman" panose="02020603050405020304" pitchFamily="18" charset="0"/>
                <a:cs typeface="Times New Roman" panose="02020603050405020304" pitchFamily="18" charset="0"/>
              </a:rPr>
              <a:t>Biomass productivity (calculated in mg biomass L</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d</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and 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arotenoid profile of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 striata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cultivated in lab and lab pilot-scale </a:t>
            </a:r>
            <a:r>
              <a:rPr lang="en-US" sz="2800" dirty="0">
                <a:latin typeface="Times New Roman" panose="02020603050405020304" pitchFamily="18" charset="0"/>
                <a:ea typeface="Calibri" panose="020F0502020204030204" pitchFamily="34" charset="0"/>
                <a:cs typeface="Times New Roman" panose="02020603050405020304" pitchFamily="18" charset="0"/>
              </a:rPr>
              <a:t>40 L raceway pond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under different pH, temperature and photoperiod </a:t>
            </a: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conditions. </a:t>
            </a:r>
            <a:r>
              <a:rPr lang="en-US" sz="2800" dirty="0">
                <a:latin typeface="Times New Roman" panose="02020603050405020304" pitchFamily="18" charset="0"/>
                <a:ea typeface="Calibri" panose="020F0502020204030204" pitchFamily="34" charset="0"/>
                <a:cs typeface="Times New Roman" panose="02020603050405020304" pitchFamily="18" charset="0"/>
              </a:rPr>
              <a:t>Carotenoid concentrations are in mg/kg of dry microalgae biomass.</a:t>
            </a:r>
            <a:endParaRPr lang="el-GR" sz="2800" dirty="0"/>
          </a:p>
        </p:txBody>
      </p:sp>
      <p:pic>
        <p:nvPicPr>
          <p:cNvPr id="60" name="Picture 59">
            <a:extLst>
              <a:ext uri="{FF2B5EF4-FFF2-40B4-BE49-F238E27FC236}">
                <a16:creationId xmlns:a16="http://schemas.microsoft.com/office/drawing/2014/main" id="{268B7F71-252A-1A6D-D9FE-496E530B0D7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69" t="12981" r="21529" b="11538"/>
          <a:stretch/>
        </p:blipFill>
        <p:spPr bwMode="auto">
          <a:xfrm>
            <a:off x="12817965" y="14439844"/>
            <a:ext cx="5079192" cy="4748806"/>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1DCDA31-A2A8-C315-B42A-63187CE6D42D}"/>
              </a:ext>
            </a:extLst>
          </p:cNvPr>
          <p:cNvSpPr txBox="1"/>
          <p:nvPr/>
        </p:nvSpPr>
        <p:spPr>
          <a:xfrm>
            <a:off x="12808412" y="19331883"/>
            <a:ext cx="5088745"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1. </a:t>
            </a:r>
            <a:r>
              <a:rPr lang="en-US" sz="2800" dirty="0">
                <a:latin typeface="Times New Roman" panose="02020603050405020304" pitchFamily="18" charset="0"/>
                <a:cs typeface="Times New Roman" panose="02020603050405020304" pitchFamily="18" charset="0"/>
              </a:rPr>
              <a:t>Freeze-dried </a:t>
            </a:r>
            <a:r>
              <a:rPr lang="en-US" sz="2800" i="1" dirty="0">
                <a:latin typeface="Times New Roman" panose="02020603050405020304" pitchFamily="18" charset="0"/>
                <a:cs typeface="Times New Roman" panose="02020603050405020304" pitchFamily="18" charset="0"/>
              </a:rPr>
              <a:t>T. striata </a:t>
            </a:r>
            <a:r>
              <a:rPr lang="en-US" sz="2800" dirty="0">
                <a:latin typeface="Times New Roman" panose="02020603050405020304" pitchFamily="18" charset="0"/>
                <a:cs typeface="Times New Roman" panose="02020603050405020304" pitchFamily="18" charset="0"/>
              </a:rPr>
              <a:t>biomass</a:t>
            </a:r>
          </a:p>
        </p:txBody>
      </p:sp>
      <p:sp>
        <p:nvSpPr>
          <p:cNvPr id="28" name="TextBox 27">
            <a:extLst>
              <a:ext uri="{FF2B5EF4-FFF2-40B4-BE49-F238E27FC236}">
                <a16:creationId xmlns:a16="http://schemas.microsoft.com/office/drawing/2014/main" id="{DEC951E6-8798-6AE8-77E8-A068B9EC82F6}"/>
              </a:ext>
            </a:extLst>
          </p:cNvPr>
          <p:cNvSpPr txBox="1"/>
          <p:nvPr/>
        </p:nvSpPr>
        <p:spPr>
          <a:xfrm>
            <a:off x="18439478" y="19582781"/>
            <a:ext cx="1324584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2. </a:t>
            </a:r>
            <a:r>
              <a:rPr lang="en-US" sz="2800" dirty="0">
                <a:latin typeface="Times New Roman" panose="02020603050405020304" pitchFamily="18" charset="0"/>
                <a:cs typeface="Times New Roman" panose="02020603050405020304" pitchFamily="18" charset="0"/>
              </a:rPr>
              <a:t>LC-MS chromatogram of carotenoid standard solutions and internal standard</a:t>
            </a:r>
          </a:p>
        </p:txBody>
      </p:sp>
      <p:sp>
        <p:nvSpPr>
          <p:cNvPr id="29" name="TextBox 28">
            <a:extLst>
              <a:ext uri="{FF2B5EF4-FFF2-40B4-BE49-F238E27FC236}">
                <a16:creationId xmlns:a16="http://schemas.microsoft.com/office/drawing/2014/main" id="{B046367E-DFAC-270A-2E57-56E78FC70A37}"/>
              </a:ext>
            </a:extLst>
          </p:cNvPr>
          <p:cNvSpPr txBox="1"/>
          <p:nvPr/>
        </p:nvSpPr>
        <p:spPr>
          <a:xfrm>
            <a:off x="10447722" y="20456589"/>
            <a:ext cx="946961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Table 1. </a:t>
            </a:r>
            <a:r>
              <a:rPr lang="en-US" sz="2800" dirty="0">
                <a:latin typeface="Times New Roman" panose="02020603050405020304" pitchFamily="18" charset="0"/>
                <a:cs typeface="Times New Roman" panose="02020603050405020304" pitchFamily="18" charset="0"/>
              </a:rPr>
              <a:t>Chromatographic conditions of </a:t>
            </a:r>
            <a:r>
              <a:rPr lang="en-US" sz="2800" dirty="0" err="1">
                <a:latin typeface="Times New Roman" panose="02020603050405020304" pitchFamily="18" charset="0"/>
                <a:cs typeface="Times New Roman" panose="02020603050405020304" pitchFamily="18" charset="0"/>
              </a:rPr>
              <a:t>Acquity</a:t>
            </a:r>
            <a:r>
              <a:rPr lang="en-US" sz="2800" dirty="0">
                <a:latin typeface="Times New Roman" panose="02020603050405020304" pitchFamily="18" charset="0"/>
                <a:cs typeface="Times New Roman" panose="02020603050405020304" pitchFamily="18" charset="0"/>
              </a:rPr>
              <a:t> UPLC H-Class </a:t>
            </a:r>
          </a:p>
        </p:txBody>
      </p:sp>
      <p:sp>
        <p:nvSpPr>
          <p:cNvPr id="30" name="TextBox 29">
            <a:extLst>
              <a:ext uri="{FF2B5EF4-FFF2-40B4-BE49-F238E27FC236}">
                <a16:creationId xmlns:a16="http://schemas.microsoft.com/office/drawing/2014/main" id="{83D062F8-A5F7-029F-46B4-9E9CC33BB8F4}"/>
              </a:ext>
            </a:extLst>
          </p:cNvPr>
          <p:cNvSpPr txBox="1"/>
          <p:nvPr/>
        </p:nvSpPr>
        <p:spPr>
          <a:xfrm>
            <a:off x="19940351" y="26131670"/>
            <a:ext cx="5214776"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a:t>
            </a:r>
            <a:r>
              <a:rPr lang="el-GR" sz="2800" b="1"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Acquity UPLC H-Class UPLC coupled with Q-TOF Premier mass spectrometer </a:t>
            </a:r>
          </a:p>
        </p:txBody>
      </p:sp>
      <p:sp>
        <p:nvSpPr>
          <p:cNvPr id="8" name="Arrow: Bent-Up 7">
            <a:extLst>
              <a:ext uri="{FF2B5EF4-FFF2-40B4-BE49-F238E27FC236}">
                <a16:creationId xmlns:a16="http://schemas.microsoft.com/office/drawing/2014/main" id="{88E2D77E-1EC3-C802-753F-5DA9831AAC54}"/>
              </a:ext>
            </a:extLst>
          </p:cNvPr>
          <p:cNvSpPr/>
          <p:nvPr/>
        </p:nvSpPr>
        <p:spPr>
          <a:xfrm rot="16200000" flipH="1" flipV="1">
            <a:off x="695851" y="17777388"/>
            <a:ext cx="1019529" cy="814747"/>
          </a:xfrm>
          <a:prstGeom prst="bentUpArrow">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Arrow: Bent-Up 35">
            <a:extLst>
              <a:ext uri="{FF2B5EF4-FFF2-40B4-BE49-F238E27FC236}">
                <a16:creationId xmlns:a16="http://schemas.microsoft.com/office/drawing/2014/main" id="{023CD237-F818-9625-6108-737306BEADDD}"/>
              </a:ext>
            </a:extLst>
          </p:cNvPr>
          <p:cNvSpPr/>
          <p:nvPr/>
        </p:nvSpPr>
        <p:spPr>
          <a:xfrm rot="16200000" flipH="1" flipV="1">
            <a:off x="-1754583" y="20985513"/>
            <a:ext cx="5920400" cy="814746"/>
          </a:xfrm>
          <a:prstGeom prst="bentUpArrow">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7D6B4F4-B698-BD53-03D3-A9082CBF40BE}"/>
              </a:ext>
            </a:extLst>
          </p:cNvPr>
          <p:cNvCxnSpPr>
            <a:cxnSpLocks/>
          </p:cNvCxnSpPr>
          <p:nvPr/>
        </p:nvCxnSpPr>
        <p:spPr>
          <a:xfrm>
            <a:off x="791196" y="17730922"/>
            <a:ext cx="735168" cy="0"/>
          </a:xfrm>
          <a:prstGeom prst="line">
            <a:avLst/>
          </a:prstGeom>
          <a:ln w="168275">
            <a:solidFill>
              <a:schemeClr val="accent6">
                <a:lumMod val="75000"/>
              </a:schemeClr>
            </a:solidFill>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F82EED90-EDA1-D74D-527C-B5412F3FD2D8}"/>
              </a:ext>
            </a:extLst>
          </p:cNvPr>
          <p:cNvSpPr txBox="1"/>
          <p:nvPr/>
        </p:nvSpPr>
        <p:spPr>
          <a:xfrm>
            <a:off x="24029453" y="18851947"/>
            <a:ext cx="2275840" cy="369332"/>
          </a:xfrm>
          <a:prstGeom prst="rect">
            <a:avLst/>
          </a:prstGeom>
          <a:noFill/>
        </p:spPr>
        <p:txBody>
          <a:bodyPr wrap="square" rtlCol="0">
            <a:spAutoFit/>
          </a:bodyPr>
          <a:lstStyle/>
          <a:p>
            <a:r>
              <a:rPr lang="en-US" b="1" dirty="0"/>
              <a:t>Astaxanthin</a:t>
            </a:r>
          </a:p>
        </p:txBody>
      </p:sp>
      <p:sp>
        <p:nvSpPr>
          <p:cNvPr id="49" name="TextBox 48">
            <a:extLst>
              <a:ext uri="{FF2B5EF4-FFF2-40B4-BE49-F238E27FC236}">
                <a16:creationId xmlns:a16="http://schemas.microsoft.com/office/drawing/2014/main" id="{8FC87AFA-F631-C65D-FEC8-654298851FCA}"/>
              </a:ext>
            </a:extLst>
          </p:cNvPr>
          <p:cNvSpPr txBox="1"/>
          <p:nvPr/>
        </p:nvSpPr>
        <p:spPr>
          <a:xfrm>
            <a:off x="24029453" y="13219999"/>
            <a:ext cx="2275840" cy="369332"/>
          </a:xfrm>
          <a:prstGeom prst="rect">
            <a:avLst/>
          </a:prstGeom>
          <a:noFill/>
        </p:spPr>
        <p:txBody>
          <a:bodyPr wrap="square" rtlCol="0">
            <a:spAutoFit/>
          </a:bodyPr>
          <a:lstStyle/>
          <a:p>
            <a:r>
              <a:rPr lang="en-US" b="1" dirty="0"/>
              <a:t>Beta</a:t>
            </a:r>
            <a:r>
              <a:rPr lang="el-GR" b="1" dirty="0"/>
              <a:t>-</a:t>
            </a:r>
            <a:r>
              <a:rPr lang="en-US" b="1" dirty="0"/>
              <a:t>carotene</a:t>
            </a:r>
          </a:p>
        </p:txBody>
      </p:sp>
      <p:sp>
        <p:nvSpPr>
          <p:cNvPr id="50" name="TextBox 49">
            <a:extLst>
              <a:ext uri="{FF2B5EF4-FFF2-40B4-BE49-F238E27FC236}">
                <a16:creationId xmlns:a16="http://schemas.microsoft.com/office/drawing/2014/main" id="{285F7512-758B-7006-A4C1-7CDE0694F2AC}"/>
              </a:ext>
            </a:extLst>
          </p:cNvPr>
          <p:cNvSpPr txBox="1"/>
          <p:nvPr/>
        </p:nvSpPr>
        <p:spPr>
          <a:xfrm>
            <a:off x="24029453" y="14016756"/>
            <a:ext cx="2275840" cy="369332"/>
          </a:xfrm>
          <a:prstGeom prst="rect">
            <a:avLst/>
          </a:prstGeom>
          <a:noFill/>
        </p:spPr>
        <p:txBody>
          <a:bodyPr wrap="square" rtlCol="0">
            <a:spAutoFit/>
          </a:bodyPr>
          <a:lstStyle/>
          <a:p>
            <a:r>
              <a:rPr lang="en-US" b="1" dirty="0"/>
              <a:t>Lycopene</a:t>
            </a:r>
          </a:p>
        </p:txBody>
      </p:sp>
      <p:sp>
        <p:nvSpPr>
          <p:cNvPr id="53" name="TextBox 52">
            <a:extLst>
              <a:ext uri="{FF2B5EF4-FFF2-40B4-BE49-F238E27FC236}">
                <a16:creationId xmlns:a16="http://schemas.microsoft.com/office/drawing/2014/main" id="{0257DBE2-8381-E145-F4BF-3263032F5FE5}"/>
              </a:ext>
            </a:extLst>
          </p:cNvPr>
          <p:cNvSpPr txBox="1"/>
          <p:nvPr/>
        </p:nvSpPr>
        <p:spPr>
          <a:xfrm>
            <a:off x="24029453" y="14811022"/>
            <a:ext cx="2275840" cy="369332"/>
          </a:xfrm>
          <a:prstGeom prst="rect">
            <a:avLst/>
          </a:prstGeom>
          <a:noFill/>
        </p:spPr>
        <p:txBody>
          <a:bodyPr wrap="square" rtlCol="0">
            <a:spAutoFit/>
          </a:bodyPr>
          <a:lstStyle/>
          <a:p>
            <a:r>
              <a:rPr lang="en-US" b="1" dirty="0"/>
              <a:t>Echinenone</a:t>
            </a:r>
          </a:p>
        </p:txBody>
      </p:sp>
      <p:sp>
        <p:nvSpPr>
          <p:cNvPr id="56" name="TextBox 55">
            <a:extLst>
              <a:ext uri="{FF2B5EF4-FFF2-40B4-BE49-F238E27FC236}">
                <a16:creationId xmlns:a16="http://schemas.microsoft.com/office/drawing/2014/main" id="{5B944583-E048-7A81-D13D-6976CF05F174}"/>
              </a:ext>
            </a:extLst>
          </p:cNvPr>
          <p:cNvSpPr txBox="1"/>
          <p:nvPr/>
        </p:nvSpPr>
        <p:spPr>
          <a:xfrm>
            <a:off x="24029453" y="15602790"/>
            <a:ext cx="2275840" cy="369332"/>
          </a:xfrm>
          <a:prstGeom prst="rect">
            <a:avLst/>
          </a:prstGeom>
          <a:noFill/>
        </p:spPr>
        <p:txBody>
          <a:bodyPr wrap="square" rtlCol="0">
            <a:spAutoFit/>
          </a:bodyPr>
          <a:lstStyle/>
          <a:p>
            <a:r>
              <a:rPr lang="en-US" b="1" dirty="0"/>
              <a:t>Beta-cryptoxanthin</a:t>
            </a:r>
          </a:p>
        </p:txBody>
      </p:sp>
      <p:sp>
        <p:nvSpPr>
          <p:cNvPr id="57" name="TextBox 56">
            <a:extLst>
              <a:ext uri="{FF2B5EF4-FFF2-40B4-BE49-F238E27FC236}">
                <a16:creationId xmlns:a16="http://schemas.microsoft.com/office/drawing/2014/main" id="{8EA9F686-73B3-7B26-ED9A-C1F69944B59B}"/>
              </a:ext>
            </a:extLst>
          </p:cNvPr>
          <p:cNvSpPr txBox="1"/>
          <p:nvPr/>
        </p:nvSpPr>
        <p:spPr>
          <a:xfrm>
            <a:off x="24029453" y="16394547"/>
            <a:ext cx="2275840" cy="369332"/>
          </a:xfrm>
          <a:prstGeom prst="rect">
            <a:avLst/>
          </a:prstGeom>
          <a:noFill/>
        </p:spPr>
        <p:txBody>
          <a:bodyPr wrap="square" rtlCol="0">
            <a:spAutoFit/>
          </a:bodyPr>
          <a:lstStyle/>
          <a:p>
            <a:r>
              <a:rPr lang="en-US" b="1" dirty="0"/>
              <a:t>Canthaxanthin</a:t>
            </a:r>
          </a:p>
        </p:txBody>
      </p:sp>
      <p:sp>
        <p:nvSpPr>
          <p:cNvPr id="61" name="TextBox 60">
            <a:extLst>
              <a:ext uri="{FF2B5EF4-FFF2-40B4-BE49-F238E27FC236}">
                <a16:creationId xmlns:a16="http://schemas.microsoft.com/office/drawing/2014/main" id="{19986452-694B-6271-5014-B24F06624259}"/>
              </a:ext>
            </a:extLst>
          </p:cNvPr>
          <p:cNvSpPr txBox="1"/>
          <p:nvPr/>
        </p:nvSpPr>
        <p:spPr>
          <a:xfrm>
            <a:off x="24029453" y="17263781"/>
            <a:ext cx="3754120" cy="369332"/>
          </a:xfrm>
          <a:prstGeom prst="rect">
            <a:avLst/>
          </a:prstGeom>
          <a:noFill/>
        </p:spPr>
        <p:txBody>
          <a:bodyPr wrap="square" rtlCol="0">
            <a:spAutoFit/>
          </a:bodyPr>
          <a:lstStyle/>
          <a:p>
            <a:r>
              <a:rPr lang="en-US" b="1" dirty="0"/>
              <a:t>Trans-8'-apo-beta-Caroten-8'-al</a:t>
            </a:r>
          </a:p>
        </p:txBody>
      </p:sp>
      <p:sp>
        <p:nvSpPr>
          <p:cNvPr id="62" name="TextBox 61">
            <a:extLst>
              <a:ext uri="{FF2B5EF4-FFF2-40B4-BE49-F238E27FC236}">
                <a16:creationId xmlns:a16="http://schemas.microsoft.com/office/drawing/2014/main" id="{A0FEBA2A-39F7-DDD2-FB57-65B267F9F430}"/>
              </a:ext>
            </a:extLst>
          </p:cNvPr>
          <p:cNvSpPr txBox="1"/>
          <p:nvPr/>
        </p:nvSpPr>
        <p:spPr>
          <a:xfrm>
            <a:off x="24029453" y="18057864"/>
            <a:ext cx="2275840" cy="369332"/>
          </a:xfrm>
          <a:prstGeom prst="rect">
            <a:avLst/>
          </a:prstGeom>
          <a:noFill/>
        </p:spPr>
        <p:txBody>
          <a:bodyPr wrap="square" rtlCol="0">
            <a:spAutoFit/>
          </a:bodyPr>
          <a:lstStyle/>
          <a:p>
            <a:r>
              <a:rPr lang="en-US" b="1" dirty="0"/>
              <a:t>Lutein &amp; zeaxanthin</a:t>
            </a:r>
          </a:p>
        </p:txBody>
      </p:sp>
      <p:pic>
        <p:nvPicPr>
          <p:cNvPr id="63" name="Picture 62">
            <a:extLst>
              <a:ext uri="{FF2B5EF4-FFF2-40B4-BE49-F238E27FC236}">
                <a16:creationId xmlns:a16="http://schemas.microsoft.com/office/drawing/2014/main" id="{0BF4BEAF-07B7-D0F1-DBF1-36EA4F0B3F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76568" y="37315062"/>
            <a:ext cx="2632539" cy="2607466"/>
          </a:xfrm>
          <a:prstGeom prst="rect">
            <a:avLst/>
          </a:prstGeom>
        </p:spPr>
      </p:pic>
      <p:pic>
        <p:nvPicPr>
          <p:cNvPr id="5" name="Picture 4">
            <a:extLst>
              <a:ext uri="{FF2B5EF4-FFF2-40B4-BE49-F238E27FC236}">
                <a16:creationId xmlns:a16="http://schemas.microsoft.com/office/drawing/2014/main" id="{820C395C-3EFB-7F24-028D-84E4B61CE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0579" y="41009018"/>
            <a:ext cx="4688158" cy="2143477"/>
          </a:xfrm>
          <a:prstGeom prst="rect">
            <a:avLst/>
          </a:prstGeom>
        </p:spPr>
      </p:pic>
      <p:pic>
        <p:nvPicPr>
          <p:cNvPr id="14" name="Picture 13">
            <a:extLst>
              <a:ext uri="{FF2B5EF4-FFF2-40B4-BE49-F238E27FC236}">
                <a16:creationId xmlns:a16="http://schemas.microsoft.com/office/drawing/2014/main" id="{65D14130-2EBD-536E-1BD6-DD232A11BC9D}"/>
              </a:ext>
            </a:extLst>
          </p:cNvPr>
          <p:cNvPicPr>
            <a:picLocks noChangeAspect="1"/>
          </p:cNvPicPr>
          <p:nvPr/>
        </p:nvPicPr>
        <p:blipFill rotWithShape="1">
          <a:blip r:embed="rId9"/>
          <a:srcRect l="4842" t="19334" r="1356" b="2685"/>
          <a:stretch/>
        </p:blipFill>
        <p:spPr>
          <a:xfrm>
            <a:off x="25272823" y="21141184"/>
            <a:ext cx="6524420" cy="4294008"/>
          </a:xfrm>
          <a:prstGeom prst="rect">
            <a:avLst/>
          </a:prstGeom>
        </p:spPr>
      </p:pic>
      <p:sp>
        <p:nvSpPr>
          <p:cNvPr id="44" name="TextBox 43">
            <a:extLst>
              <a:ext uri="{FF2B5EF4-FFF2-40B4-BE49-F238E27FC236}">
                <a16:creationId xmlns:a16="http://schemas.microsoft.com/office/drawing/2014/main" id="{5AD35008-C7CC-2E2E-987A-5C1A89065E30}"/>
              </a:ext>
            </a:extLst>
          </p:cNvPr>
          <p:cNvSpPr txBox="1"/>
          <p:nvPr/>
        </p:nvSpPr>
        <p:spPr>
          <a:xfrm>
            <a:off x="25239229" y="25379330"/>
            <a:ext cx="661872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a:t>
            </a:r>
            <a:r>
              <a:rPr lang="el-GR" sz="2800" b="1"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P</a:t>
            </a:r>
            <a:r>
              <a:rPr lang="en-US" sz="2800" dirty="0">
                <a:latin typeface="Times New Roman" panose="02020603050405020304" pitchFamily="18" charset="0"/>
                <a:cs typeface="Times New Roman" panose="02020603050405020304" pitchFamily="18" charset="0"/>
              </a:rPr>
              <a:t>ilot-scale raceway pond (culture volume 40 L)</a:t>
            </a:r>
          </a:p>
        </p:txBody>
      </p:sp>
      <p:pic>
        <p:nvPicPr>
          <p:cNvPr id="9" name="Picture 8">
            <a:extLst>
              <a:ext uri="{FF2B5EF4-FFF2-40B4-BE49-F238E27FC236}">
                <a16:creationId xmlns:a16="http://schemas.microsoft.com/office/drawing/2014/main" id="{ED56B6C1-099F-401A-3339-3BEBC65AD0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06687" y="40936829"/>
            <a:ext cx="5893610" cy="2138904"/>
          </a:xfrm>
          <a:prstGeom prst="rect">
            <a:avLst/>
          </a:prstGeom>
        </p:spPr>
      </p:pic>
      <p:pic>
        <p:nvPicPr>
          <p:cNvPr id="16" name="Picture 15">
            <a:extLst>
              <a:ext uri="{FF2B5EF4-FFF2-40B4-BE49-F238E27FC236}">
                <a16:creationId xmlns:a16="http://schemas.microsoft.com/office/drawing/2014/main" id="{12B94251-5BAD-89C5-DC73-4A7F3581E7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526" y="41009019"/>
            <a:ext cx="7621250" cy="2143477"/>
          </a:xfrm>
          <a:prstGeom prst="rect">
            <a:avLst/>
          </a:prstGeom>
        </p:spPr>
      </p:pic>
      <p:pic>
        <p:nvPicPr>
          <p:cNvPr id="27" name="Picture 26">
            <a:extLst>
              <a:ext uri="{FF2B5EF4-FFF2-40B4-BE49-F238E27FC236}">
                <a16:creationId xmlns:a16="http://schemas.microsoft.com/office/drawing/2014/main" id="{D7139381-E875-2B17-FBCF-735DE8EDC2CA}"/>
              </a:ext>
            </a:extLst>
          </p:cNvPr>
          <p:cNvPicPr>
            <a:picLocks noChangeAspect="1"/>
          </p:cNvPicPr>
          <p:nvPr/>
        </p:nvPicPr>
        <p:blipFill>
          <a:blip r:embed="rId12"/>
          <a:stretch>
            <a:fillRect/>
          </a:stretch>
        </p:blipFill>
        <p:spPr>
          <a:xfrm>
            <a:off x="10585425" y="21058108"/>
            <a:ext cx="9118011" cy="4163852"/>
          </a:xfrm>
          <a:prstGeom prst="rect">
            <a:avLst/>
          </a:prstGeom>
        </p:spPr>
      </p:pic>
      <p:sp>
        <p:nvSpPr>
          <p:cNvPr id="2" name="TextBox 1">
            <a:extLst>
              <a:ext uri="{FF2B5EF4-FFF2-40B4-BE49-F238E27FC236}">
                <a16:creationId xmlns:a16="http://schemas.microsoft.com/office/drawing/2014/main" id="{73D27C35-2271-0E95-DD59-382BA812D07A}"/>
              </a:ext>
            </a:extLst>
          </p:cNvPr>
          <p:cNvSpPr txBox="1"/>
          <p:nvPr/>
        </p:nvSpPr>
        <p:spPr>
          <a:xfrm>
            <a:off x="28190328" y="-148547"/>
            <a:ext cx="4122586" cy="707886"/>
          </a:xfrm>
          <a:prstGeom prst="rect">
            <a:avLst/>
          </a:prstGeom>
          <a:noFill/>
        </p:spPr>
        <p:txBody>
          <a:bodyPr wrap="square" rtlCol="0">
            <a:spAutoFit/>
          </a:bodyPr>
          <a:lstStyle/>
          <a:p>
            <a:r>
              <a:rPr lang="en-US" sz="4000" b="1" dirty="0">
                <a:solidFill>
                  <a:srgbClr val="FFC000"/>
                </a:solidFill>
              </a:rPr>
              <a:t>Poster code: M29</a:t>
            </a:r>
            <a:endParaRPr lang="el-GR" sz="4000" b="1" dirty="0">
              <a:solidFill>
                <a:srgbClr val="FFC000"/>
              </a:solidFill>
            </a:endParaRPr>
          </a:p>
        </p:txBody>
      </p:sp>
      <p:pic>
        <p:nvPicPr>
          <p:cNvPr id="21" name="Picture 20">
            <a:extLst>
              <a:ext uri="{FF2B5EF4-FFF2-40B4-BE49-F238E27FC236}">
                <a16:creationId xmlns:a16="http://schemas.microsoft.com/office/drawing/2014/main" id="{61D456F6-FEAA-BA5B-2C95-FBED8E51AAD6}"/>
              </a:ext>
            </a:extLst>
          </p:cNvPr>
          <p:cNvPicPr>
            <a:picLocks noChangeAspect="1"/>
          </p:cNvPicPr>
          <p:nvPr/>
        </p:nvPicPr>
        <p:blipFill>
          <a:blip r:embed="rId13"/>
          <a:stretch>
            <a:fillRect/>
          </a:stretch>
        </p:blipFill>
        <p:spPr>
          <a:xfrm>
            <a:off x="17631027" y="29738478"/>
            <a:ext cx="12796852" cy="6862080"/>
          </a:xfrm>
          <a:prstGeom prst="rect">
            <a:avLst/>
          </a:prstGeom>
        </p:spPr>
      </p:pic>
    </p:spTree>
    <p:extLst>
      <p:ext uri="{BB962C8B-B14F-4D97-AF65-F5344CB8AC3E}">
        <p14:creationId xmlns:p14="http://schemas.microsoft.com/office/powerpoint/2010/main" val="1248631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2180</TotalTime>
  <Words>823</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dim.kampantais@outlook.com</dc:creator>
  <cp:lastModifiedBy>Stratos Roussos</cp:lastModifiedBy>
  <cp:revision>78</cp:revision>
  <dcterms:created xsi:type="dcterms:W3CDTF">2021-10-12T11:26:33Z</dcterms:created>
  <dcterms:modified xsi:type="dcterms:W3CDTF">2022-06-03T07:14:40Z</dcterms:modified>
</cp:coreProperties>
</file>