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30240288" cy="42840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ΠΑΤΡΙΝΟΥ ΒΑΣΙΛΙΚΗ" initials="ΠΒ" lastIdx="1" clrIdx="0">
    <p:extLst>
      <p:ext uri="{19B8F6BF-5375-455C-9EA6-DF929625EA0E}">
        <p15:presenceInfo xmlns:p15="http://schemas.microsoft.com/office/powerpoint/2012/main" userId="ΠΑΤΡΙΝΟΥ ΒΑΣΙΛΙΚΗ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30" d="100"/>
          <a:sy n="30" d="100"/>
        </p:scale>
        <p:origin x="42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3645238" y="14909415"/>
            <a:ext cx="22949812" cy="10281666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1157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4997" y="27189295"/>
            <a:ext cx="16870301" cy="7745319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628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2006" indent="0" algn="ctr">
              <a:buNone/>
              <a:defRPr sz="6283"/>
            </a:lvl2pPr>
            <a:lvl3pPr marL="3024012" indent="0" algn="ctr">
              <a:buNone/>
              <a:defRPr sz="5953"/>
            </a:lvl3pPr>
            <a:lvl4pPr marL="4536018" indent="0" algn="ctr">
              <a:buNone/>
              <a:defRPr sz="5291"/>
            </a:lvl4pPr>
            <a:lvl5pPr marL="6048024" indent="0" algn="ctr">
              <a:buNone/>
              <a:defRPr sz="5291"/>
            </a:lvl5pPr>
            <a:lvl6pPr marL="7560031" indent="0" algn="ctr">
              <a:buNone/>
              <a:defRPr sz="5291"/>
            </a:lvl6pPr>
            <a:lvl7pPr marL="9072037" indent="0" algn="ctr">
              <a:buNone/>
              <a:defRPr sz="5291"/>
            </a:lvl7pPr>
            <a:lvl8pPr marL="10584043" indent="0" algn="ctr">
              <a:buNone/>
              <a:defRPr sz="5291"/>
            </a:lvl8pPr>
            <a:lvl9pPr marL="12096049" indent="0" algn="ctr">
              <a:buNone/>
              <a:defRPr sz="529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B14A-A379-40AE-805A-BBDA98A93DE1}" type="datetimeFigureOut">
              <a:rPr lang="el-GR" smtClean="0"/>
              <a:t>31/1/2022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030A4-7365-42AF-BF81-6B98681FC3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0229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B14A-A379-40AE-805A-BBDA98A93DE1}" type="datetimeFigureOut">
              <a:rPr lang="el-GR" smtClean="0"/>
              <a:t>31/1/2022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030A4-7365-42AF-BF81-6B98681FC3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203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462648" y="5854838"/>
            <a:ext cx="3485590" cy="3113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11384" y="5854838"/>
            <a:ext cx="15596944" cy="31130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B14A-A379-40AE-805A-BBDA98A93DE1}" type="datetimeFigureOut">
              <a:rPr lang="el-GR" smtClean="0"/>
              <a:t>31/1/2022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030A4-7365-42AF-BF81-6B98681FC3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602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B14A-A379-40AE-805A-BBDA98A93DE1}" type="datetimeFigureOut">
              <a:rPr lang="el-GR" smtClean="0"/>
              <a:t>31/1/2022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030A4-7365-42AF-BF81-6B98681FC3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264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3659075" y="14909415"/>
            <a:ext cx="22952379" cy="10281666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1157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4997" y="27188801"/>
            <a:ext cx="16870301" cy="7902663"/>
          </a:xfrm>
        </p:spPr>
        <p:txBody>
          <a:bodyPr anchor="t" anchorCtr="1">
            <a:normAutofit/>
          </a:bodyPr>
          <a:lstStyle>
            <a:lvl1pPr marL="0" indent="0">
              <a:buNone/>
              <a:defRPr sz="6283">
                <a:solidFill>
                  <a:schemeClr val="tx1"/>
                </a:solidFill>
              </a:defRPr>
            </a:lvl1pPr>
            <a:lvl2pPr marL="1512006" indent="0">
              <a:buNone/>
              <a:defRPr sz="6283">
                <a:solidFill>
                  <a:schemeClr val="tx1">
                    <a:tint val="75000"/>
                  </a:schemeClr>
                </a:solidFill>
              </a:defRPr>
            </a:lvl2pPr>
            <a:lvl3pPr marL="3024012" indent="0">
              <a:buNone/>
              <a:defRPr sz="5953">
                <a:solidFill>
                  <a:schemeClr val="tx1">
                    <a:tint val="75000"/>
                  </a:schemeClr>
                </a:solidFill>
              </a:defRPr>
            </a:lvl3pPr>
            <a:lvl4pPr marL="4536018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4pPr>
            <a:lvl5pPr marL="6048024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5pPr>
            <a:lvl6pPr marL="7560031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6pPr>
            <a:lvl7pPr marL="9072037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7pPr>
            <a:lvl8pPr marL="10584043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8pPr>
            <a:lvl9pPr marL="12096049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B14A-A379-40AE-805A-BBDA98A93DE1}" type="datetimeFigureOut">
              <a:rPr lang="el-GR" smtClean="0"/>
              <a:t>31/1/2022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030A4-7365-42AF-BF81-6B98681FC3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3812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45236" y="16479226"/>
            <a:ext cx="10873880" cy="19377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21170" y="16479226"/>
            <a:ext cx="10882125" cy="19377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B14A-A379-40AE-805A-BBDA98A93DE1}" type="datetimeFigureOut">
              <a:rPr lang="el-GR" smtClean="0"/>
              <a:t>31/1/2022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030A4-7365-42AF-BF81-6B98681FC3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339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45234" y="14451468"/>
            <a:ext cx="10873884" cy="4398262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6283" b="0" cap="all" spc="331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1512006" indent="0">
              <a:buNone/>
              <a:defRPr sz="6283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5234" y="19635126"/>
            <a:ext cx="10873884" cy="162214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721170" y="19635126"/>
            <a:ext cx="10882125" cy="162214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5721170" y="14451468"/>
            <a:ext cx="10882125" cy="4398262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6283" b="0" cap="all" spc="331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1512006" indent="0">
              <a:buNone/>
              <a:defRPr sz="6283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B14A-A379-40AE-805A-BBDA98A93DE1}" type="datetimeFigureOut">
              <a:rPr lang="el-GR" smtClean="0"/>
              <a:t>31/1/2022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030A4-7365-42AF-BF81-6B98681FC380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774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B14A-A379-40AE-805A-BBDA98A93DE1}" type="datetimeFigureOut">
              <a:rPr lang="el-GR" smtClean="0"/>
              <a:t>31/1/2022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030A4-7365-42AF-BF81-6B98681FC3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270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B14A-A379-40AE-805A-BBDA98A93DE1}" type="datetimeFigureOut">
              <a:rPr lang="el-GR" smtClean="0"/>
              <a:t>31/1/2022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030A4-7365-42AF-BF81-6B98681FC3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3188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15120144" cy="42840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2118881" y="14016663"/>
            <a:ext cx="10882383" cy="713065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694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7759" y="5026593"/>
            <a:ext cx="11944914" cy="32787090"/>
          </a:xfrm>
        </p:spPr>
        <p:txBody>
          <a:bodyPr>
            <a:normAutofit/>
          </a:bodyPr>
          <a:lstStyle>
            <a:lvl1pPr>
              <a:defRPr sz="6283">
                <a:solidFill>
                  <a:schemeClr val="tx1"/>
                </a:solidFill>
              </a:defRPr>
            </a:lvl1pPr>
            <a:lvl2pPr>
              <a:defRPr sz="5291">
                <a:solidFill>
                  <a:schemeClr val="tx1"/>
                </a:solidFill>
              </a:defRPr>
            </a:lvl2pPr>
            <a:lvl3pPr>
              <a:defRPr sz="5291">
                <a:solidFill>
                  <a:schemeClr val="tx1"/>
                </a:solidFill>
              </a:defRPr>
            </a:lvl3pPr>
            <a:lvl4pPr>
              <a:defRPr sz="5291">
                <a:solidFill>
                  <a:schemeClr val="tx1"/>
                </a:solidFill>
              </a:defRPr>
            </a:lvl4pPr>
            <a:lvl5pPr>
              <a:defRPr sz="5291">
                <a:solidFill>
                  <a:schemeClr val="tx1"/>
                </a:solidFill>
              </a:defRPr>
            </a:lvl5pPr>
            <a:lvl6pPr>
              <a:defRPr sz="5291"/>
            </a:lvl6pPr>
            <a:lvl7pPr>
              <a:defRPr sz="5291"/>
            </a:lvl7pPr>
            <a:lvl8pPr>
              <a:defRPr sz="5291"/>
            </a:lvl8pPr>
            <a:lvl9pPr>
              <a:defRPr sz="529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3927" y="22175483"/>
            <a:ext cx="9412290" cy="13705615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4961">
                <a:solidFill>
                  <a:srgbClr val="FFFFFF"/>
                </a:solidFill>
              </a:defRPr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B14A-A379-40AE-805A-BBDA98A93DE1}" type="datetimeFigureOut">
              <a:rPr lang="el-GR" smtClean="0"/>
              <a:t>31/1/2022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118880" y="38956090"/>
            <a:ext cx="12588208" cy="1999213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l-G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030A4-7365-42AF-BF81-6B98681FC3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8655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" y="0"/>
            <a:ext cx="15120141" cy="42840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2116820" y="14016653"/>
            <a:ext cx="10886504" cy="7140046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6945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120146" y="-263438"/>
            <a:ext cx="15135267" cy="42840275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10583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1512006" indent="0">
              <a:buNone/>
              <a:defRPr sz="9260"/>
            </a:lvl2pPr>
            <a:lvl3pPr marL="3024012" indent="0">
              <a:buNone/>
              <a:defRPr sz="7937"/>
            </a:lvl3pPr>
            <a:lvl4pPr marL="4536018" indent="0">
              <a:buNone/>
              <a:defRPr sz="6614"/>
            </a:lvl4pPr>
            <a:lvl5pPr marL="6048024" indent="0">
              <a:buNone/>
              <a:defRPr sz="6614"/>
            </a:lvl5pPr>
            <a:lvl6pPr marL="7560031" indent="0">
              <a:buNone/>
              <a:defRPr sz="6614"/>
            </a:lvl6pPr>
            <a:lvl7pPr marL="9072037" indent="0">
              <a:buNone/>
              <a:defRPr sz="6614"/>
            </a:lvl7pPr>
            <a:lvl8pPr marL="10584043" indent="0">
              <a:buNone/>
              <a:defRPr sz="6614"/>
            </a:lvl8pPr>
            <a:lvl9pPr marL="12096049" indent="0">
              <a:buNone/>
              <a:defRPr sz="661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3927" y="22175492"/>
            <a:ext cx="9412290" cy="13705621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4961">
                <a:solidFill>
                  <a:srgbClr val="FFFFFF"/>
                </a:solidFill>
              </a:defRPr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9F1B14A-A379-40AE-805A-BBDA98A93DE1}" type="datetimeFigureOut">
              <a:rPr lang="el-GR" smtClean="0"/>
              <a:t>31/1/2022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116820" y="38956090"/>
            <a:ext cx="12579960" cy="1999213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030A4-7365-42AF-BF81-6B98681FC3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6168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5311382" y="6026199"/>
            <a:ext cx="19636857" cy="742564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1382" y="16479235"/>
            <a:ext cx="19636857" cy="19377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773071" y="38972382"/>
            <a:ext cx="6830224" cy="2023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9F1B14A-A379-40AE-805A-BBDA98A93DE1}" type="datetimeFigureOut">
              <a:rPr lang="el-GR" smtClean="0"/>
              <a:t>31/1/2022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45235" y="38956090"/>
            <a:ext cx="15069426" cy="1999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251023" y="38841849"/>
            <a:ext cx="1209612" cy="2284815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3638" spc="0" baseline="0">
                <a:solidFill>
                  <a:srgbClr val="FFFFFF"/>
                </a:solidFill>
              </a:defRPr>
            </a:lvl1pPr>
          </a:lstStyle>
          <a:p>
            <a:fld id="{004030A4-7365-42AF-BF81-6B98681FC38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379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3024012" rtl="0" eaLnBrk="1" latinLnBrk="0" hangingPunct="1">
        <a:lnSpc>
          <a:spcPct val="90000"/>
        </a:lnSpc>
        <a:spcBef>
          <a:spcPct val="0"/>
        </a:spcBef>
        <a:buNone/>
        <a:defRPr sz="8598" kern="1200" cap="all" spc="661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756003" indent="-756003" algn="l" defTabSz="3024012" rtl="0" eaLnBrk="1" latinLnBrk="0" hangingPunct="1">
        <a:lnSpc>
          <a:spcPct val="100000"/>
        </a:lnSpc>
        <a:spcBef>
          <a:spcPts val="3307"/>
        </a:spcBef>
        <a:buClr>
          <a:schemeClr val="accent2"/>
        </a:buClr>
        <a:buFont typeface="Arial" panose="020B0604020202020204" pitchFamily="34" charset="0"/>
        <a:buChar char="•"/>
        <a:defRPr sz="595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512006" indent="-756003" algn="l" defTabSz="3024012" rtl="0" eaLnBrk="1" latinLnBrk="0" hangingPunct="1">
        <a:lnSpc>
          <a:spcPct val="100000"/>
        </a:lnSpc>
        <a:spcBef>
          <a:spcPts val="3307"/>
        </a:spcBef>
        <a:buClr>
          <a:schemeClr val="accent2"/>
        </a:buClr>
        <a:buFont typeface="Arial" panose="020B0604020202020204" pitchFamily="34" charset="0"/>
        <a:buChar char="•"/>
        <a:defRPr sz="529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268009" indent="-756003" algn="l" defTabSz="3024012" rtl="0" eaLnBrk="1" latinLnBrk="0" hangingPunct="1">
        <a:lnSpc>
          <a:spcPct val="100000"/>
        </a:lnSpc>
        <a:spcBef>
          <a:spcPts val="3307"/>
        </a:spcBef>
        <a:buClr>
          <a:schemeClr val="accent2"/>
        </a:buClr>
        <a:buFont typeface="Arial" panose="020B0604020202020204" pitchFamily="34" charset="0"/>
        <a:buChar char="•"/>
        <a:defRPr sz="529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3024012" indent="-756003" algn="l" defTabSz="3024012" rtl="0" eaLnBrk="1" latinLnBrk="0" hangingPunct="1">
        <a:lnSpc>
          <a:spcPct val="100000"/>
        </a:lnSpc>
        <a:spcBef>
          <a:spcPts val="3307"/>
        </a:spcBef>
        <a:buClr>
          <a:schemeClr val="accent2"/>
        </a:buClr>
        <a:buFont typeface="Arial" panose="020B0604020202020204" pitchFamily="34" charset="0"/>
        <a:buChar char="•"/>
        <a:defRPr sz="529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3780015" indent="-756003" algn="l" defTabSz="3024012" rtl="0" eaLnBrk="1" latinLnBrk="0" hangingPunct="1">
        <a:lnSpc>
          <a:spcPct val="100000"/>
        </a:lnSpc>
        <a:spcBef>
          <a:spcPts val="3307"/>
        </a:spcBef>
        <a:buClr>
          <a:schemeClr val="accent2"/>
        </a:buClr>
        <a:buFont typeface="Arial" panose="020B0604020202020204" pitchFamily="34" charset="0"/>
        <a:buChar char="•"/>
        <a:defRPr sz="529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4347018" indent="-756003" algn="l" defTabSz="3024012" rtl="0" eaLnBrk="1" latinLnBrk="0" hangingPunct="1">
        <a:lnSpc>
          <a:spcPct val="100000"/>
        </a:lnSpc>
        <a:spcBef>
          <a:spcPts val="3307"/>
        </a:spcBef>
        <a:buClr>
          <a:schemeClr val="accent2"/>
        </a:buClr>
        <a:buFont typeface="Arial" panose="020B0604020202020204" pitchFamily="34" charset="0"/>
        <a:buChar char="•"/>
        <a:defRPr sz="5291" kern="1200">
          <a:solidFill>
            <a:schemeClr val="tx1"/>
          </a:solidFill>
          <a:latin typeface="+mn-lt"/>
          <a:ea typeface="+mn-ea"/>
          <a:cs typeface="+mn-cs"/>
        </a:defRPr>
      </a:lvl6pPr>
      <a:lvl7pPr marL="4914020" indent="-756003" algn="l" defTabSz="3024012" rtl="0" eaLnBrk="1" latinLnBrk="0" hangingPunct="1">
        <a:lnSpc>
          <a:spcPct val="100000"/>
        </a:lnSpc>
        <a:spcBef>
          <a:spcPts val="3307"/>
        </a:spcBef>
        <a:buClr>
          <a:schemeClr val="accent2"/>
        </a:buClr>
        <a:buFont typeface="Arial" panose="020B0604020202020204" pitchFamily="34" charset="0"/>
        <a:buChar char="•"/>
        <a:defRPr sz="5291" kern="1200">
          <a:solidFill>
            <a:schemeClr val="tx1"/>
          </a:solidFill>
          <a:latin typeface="+mn-lt"/>
          <a:ea typeface="+mn-ea"/>
          <a:cs typeface="+mn-cs"/>
        </a:defRPr>
      </a:lvl7pPr>
      <a:lvl8pPr marL="5481022" indent="-756003" algn="l" defTabSz="3024012" rtl="0" eaLnBrk="1" latinLnBrk="0" hangingPunct="1">
        <a:lnSpc>
          <a:spcPct val="100000"/>
        </a:lnSpc>
        <a:spcBef>
          <a:spcPts val="3307"/>
        </a:spcBef>
        <a:buClr>
          <a:schemeClr val="accent2"/>
        </a:buClr>
        <a:buFont typeface="Arial" panose="020B0604020202020204" pitchFamily="34" charset="0"/>
        <a:buChar char="•"/>
        <a:defRPr sz="5291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6048024" indent="-756003" algn="l" defTabSz="3024012" rtl="0" eaLnBrk="1" latinLnBrk="0" hangingPunct="1">
        <a:lnSpc>
          <a:spcPct val="100000"/>
        </a:lnSpc>
        <a:spcBef>
          <a:spcPts val="3307"/>
        </a:spcBef>
        <a:buClr>
          <a:schemeClr val="accent2"/>
        </a:buClr>
        <a:buFont typeface="Arial" panose="020B0604020202020204" pitchFamily="34" charset="0"/>
        <a:buChar char="•"/>
        <a:defRPr sz="5291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1pPr>
      <a:lvl2pPr marL="1512006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3024012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3pPr>
      <a:lvl4pPr marL="4536018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048024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7560031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072037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0584043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096049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29CAD99-7D29-4C7C-811A-628E2E40E890}"/>
              </a:ext>
            </a:extLst>
          </p:cNvPr>
          <p:cNvSpPr txBox="1"/>
          <p:nvPr/>
        </p:nvSpPr>
        <p:spPr>
          <a:xfrm>
            <a:off x="6430659" y="232884"/>
            <a:ext cx="24068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b="1" dirty="0">
                <a:solidFill>
                  <a:schemeClr val="bg1"/>
                </a:solidFill>
                <a:latin typeface="Comic Sans MS "/>
                <a:cs typeface="Times New Roman" panose="02020603050405020304" pitchFamily="18" charset="0"/>
              </a:rPr>
              <a:t>Laboratory</a:t>
            </a:r>
            <a:r>
              <a:rPr lang="el-GR" sz="5800" b="1" dirty="0">
                <a:solidFill>
                  <a:schemeClr val="bg1"/>
                </a:solidFill>
                <a:latin typeface="Comic Sans MS "/>
                <a:cs typeface="Times New Roman" panose="02020603050405020304" pitchFamily="18" charset="0"/>
              </a:rPr>
              <a:t> </a:t>
            </a:r>
            <a:r>
              <a:rPr lang="en-US" sz="5800" b="1" dirty="0">
                <a:solidFill>
                  <a:schemeClr val="bg1"/>
                </a:solidFill>
                <a:latin typeface="Comic Sans MS "/>
                <a:cs typeface="Times New Roman" panose="02020603050405020304" pitchFamily="18" charset="0"/>
              </a:rPr>
              <a:t>and pilot-scale cultivation of </a:t>
            </a:r>
            <a:r>
              <a:rPr lang="en-US" sz="5800" b="1" i="1" dirty="0">
                <a:solidFill>
                  <a:schemeClr val="bg1"/>
                </a:solidFill>
                <a:latin typeface="Comic Sans MS "/>
                <a:cs typeface="Times New Roman" panose="02020603050405020304" pitchFamily="18" charset="0"/>
              </a:rPr>
              <a:t>Tetraselmis striata </a:t>
            </a:r>
            <a:r>
              <a:rPr lang="en-US" sz="5800" b="1" dirty="0">
                <a:solidFill>
                  <a:schemeClr val="bg1"/>
                </a:solidFill>
                <a:latin typeface="Comic Sans MS "/>
                <a:cs typeface="Times New Roman" panose="02020603050405020304" pitchFamily="18" charset="0"/>
              </a:rPr>
              <a:t>under optimized growth conditions for fish feed production</a:t>
            </a:r>
            <a:endParaRPr lang="el-GR" sz="58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0A8A64-E4CD-4AAD-8923-93DBCF9E42E8}"/>
              </a:ext>
            </a:extLst>
          </p:cNvPr>
          <p:cNvSpPr/>
          <p:nvPr/>
        </p:nvSpPr>
        <p:spPr>
          <a:xfrm>
            <a:off x="5159828" y="2800582"/>
            <a:ext cx="2375533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800" b="1" kern="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V. Patrinou </a:t>
            </a:r>
            <a:r>
              <a:rPr lang="en-US" sz="3800" b="1" kern="0" baseline="300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1</a:t>
            </a:r>
            <a:r>
              <a:rPr lang="en-US" sz="3800" b="1" kern="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, A. Daskalaki </a:t>
            </a:r>
            <a:r>
              <a:rPr lang="en-US" sz="3800" b="1" kern="0" baseline="300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2</a:t>
            </a:r>
            <a:r>
              <a:rPr lang="en-US" sz="3800" b="1" kern="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, S. Papanikolas </a:t>
            </a:r>
            <a:r>
              <a:rPr lang="en-US" sz="3800" b="1" kern="0" baseline="300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1,5</a:t>
            </a:r>
            <a:r>
              <a:rPr lang="en-US" sz="3800" b="1" kern="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, D. Kampantais </a:t>
            </a:r>
            <a:r>
              <a:rPr lang="en-US" sz="3800" b="1" kern="0" baseline="300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3</a:t>
            </a:r>
            <a:r>
              <a:rPr lang="en-US" sz="3800" b="1" kern="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, D. C. Kanakis </a:t>
            </a:r>
            <a:r>
              <a:rPr lang="en-US" sz="3800" b="1" kern="0" baseline="300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3</a:t>
            </a:r>
            <a:r>
              <a:rPr lang="en-US" sz="3800" b="1" kern="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, C.N. Economou </a:t>
            </a:r>
            <a:r>
              <a:rPr lang="en-US" sz="3800" b="1" kern="0" baseline="300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4</a:t>
            </a:r>
            <a:r>
              <a:rPr lang="en-US" sz="3800" b="1" kern="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, D. Bokas </a:t>
            </a:r>
            <a:r>
              <a:rPr lang="en-US" sz="3800" b="1" kern="0" baseline="300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5</a:t>
            </a:r>
            <a:r>
              <a:rPr lang="en-US" sz="3800" b="1" kern="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, Y. Kotzamanis </a:t>
            </a:r>
            <a:r>
              <a:rPr lang="en-US" sz="3800" b="1" kern="0" baseline="300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3</a:t>
            </a:r>
            <a:r>
              <a:rPr lang="en-US" sz="3800" b="1" kern="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, D.V. Vayenas </a:t>
            </a:r>
            <a:r>
              <a:rPr lang="en-US" sz="3800" b="1" kern="0" baseline="300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4</a:t>
            </a:r>
            <a:r>
              <a:rPr lang="en-US" sz="3800" b="1" kern="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, G. Aggelis </a:t>
            </a:r>
            <a:r>
              <a:rPr lang="en-US" sz="3800" b="1" kern="0" baseline="300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2</a:t>
            </a:r>
            <a:r>
              <a:rPr lang="en-US" sz="3800" b="1" kern="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 and A.G. Tekerlekopoulou </a:t>
            </a:r>
            <a:r>
              <a:rPr lang="en-US" sz="3800" b="1" kern="0" baseline="300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1,*</a:t>
            </a:r>
          </a:p>
          <a:p>
            <a:pPr algn="ctr">
              <a:spcAft>
                <a:spcPts val="0"/>
              </a:spcAft>
            </a:pPr>
            <a:endParaRPr lang="el-GR" sz="3200" b="1" kern="0" dirty="0">
              <a:solidFill>
                <a:schemeClr val="bg1"/>
              </a:solidFill>
              <a:latin typeface="Comic Sans MS 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3200" i="1" baseline="300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1</a:t>
            </a:r>
            <a:r>
              <a:rPr lang="en-US" sz="3200" i="1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Department of Environmental Engineering, University of Patras, G. </a:t>
            </a:r>
            <a:r>
              <a:rPr lang="en-US" sz="3200" i="1" dirty="0" err="1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Seferi</a:t>
            </a:r>
            <a:r>
              <a:rPr lang="en-US" sz="3200" i="1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 2, Agrinio 30100, Greece</a:t>
            </a:r>
            <a:endParaRPr lang="el-GR" sz="3200" i="1" dirty="0">
              <a:solidFill>
                <a:schemeClr val="bg1"/>
              </a:solidFill>
              <a:latin typeface="Comic Sans MS 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3200" i="1" baseline="300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2</a:t>
            </a:r>
            <a:r>
              <a:rPr lang="en-US" sz="3200" i="1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Department of Biology, University of Patras, Patras 26500, Greece</a:t>
            </a:r>
            <a:endParaRPr lang="el-GR" sz="3200" i="1" dirty="0">
              <a:solidFill>
                <a:schemeClr val="bg1"/>
              </a:solidFill>
              <a:latin typeface="Comic Sans MS 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3200" i="1" baseline="300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3</a:t>
            </a:r>
            <a:r>
              <a:rPr lang="en-US" sz="3200" i="1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Hellenic Centre for Marine Research / Institute of Marine Biology, Biotechnology and Aquaculture, </a:t>
            </a:r>
            <a:r>
              <a:rPr lang="en-US" sz="3200" i="1" dirty="0" err="1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Iera</a:t>
            </a:r>
            <a:r>
              <a:rPr lang="en-US" sz="3200" i="1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Odos</a:t>
            </a:r>
            <a:r>
              <a:rPr lang="en-US" sz="3200" i="1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 75, Athens 11855, Greece</a:t>
            </a:r>
            <a:endParaRPr lang="el-GR" sz="3200" i="1" dirty="0">
              <a:solidFill>
                <a:schemeClr val="bg1"/>
              </a:solidFill>
              <a:latin typeface="Comic Sans MS 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3200" i="1" baseline="300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4</a:t>
            </a:r>
            <a:r>
              <a:rPr lang="en-US" sz="3200" i="1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Department of Chemical Engineering, University of Patras, Patras 26500, Greece</a:t>
            </a:r>
            <a:endParaRPr lang="el-GR" sz="3200" i="1" dirty="0">
              <a:solidFill>
                <a:schemeClr val="bg1"/>
              </a:solidFill>
              <a:latin typeface="Comic Sans MS 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3200" i="1" baseline="300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5</a:t>
            </a:r>
            <a:r>
              <a:rPr lang="en-US" sz="3200" i="1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PLAGTON S.A., </a:t>
            </a:r>
            <a:r>
              <a:rPr lang="en-US" sz="3200" i="1" dirty="0" err="1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Konaki</a:t>
            </a:r>
            <a:r>
              <a:rPr lang="en-US" sz="3200" i="1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Skentou</a:t>
            </a:r>
            <a:r>
              <a:rPr lang="en-US" sz="3200" i="1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, Municipality of </a:t>
            </a:r>
            <a:r>
              <a:rPr lang="en-US" sz="3200" i="1" dirty="0" err="1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Xiromerou</a:t>
            </a:r>
            <a:r>
              <a:rPr lang="en-US" sz="3200" i="1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Aitoloakarnania</a:t>
            </a:r>
            <a:r>
              <a:rPr lang="en-US" sz="3200" i="1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, Greece</a:t>
            </a:r>
            <a:endParaRPr lang="el-GR" sz="3200" i="1" dirty="0">
              <a:solidFill>
                <a:schemeClr val="bg1"/>
              </a:solidFill>
              <a:effectLst/>
              <a:latin typeface="Comic Sans MS "/>
              <a:ea typeface="Times New Roman" panose="02020603050405020304" pitchFamily="18" charset="0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18EB7128-B0BF-428E-853E-CF62C3DEF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29" y="2621832"/>
            <a:ext cx="4192231" cy="247863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DFBFB121-DB03-429E-B338-0861A70C0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58" y="5344822"/>
            <a:ext cx="4170135" cy="2595563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BF8C75B-24D9-4CBA-ACEC-2C6C780B9CA7}"/>
              </a:ext>
            </a:extLst>
          </p:cNvPr>
          <p:cNvSpPr txBox="1"/>
          <p:nvPr/>
        </p:nvSpPr>
        <p:spPr>
          <a:xfrm>
            <a:off x="4699960" y="8573171"/>
            <a:ext cx="5191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bg1"/>
                </a:solidFill>
                <a:latin typeface="Comic Sans MS "/>
              </a:rPr>
              <a:t>INTRODUCTION</a:t>
            </a:r>
            <a:endParaRPr lang="el-GR" sz="2800" b="1" u="sng" dirty="0">
              <a:solidFill>
                <a:schemeClr val="bg1"/>
              </a:solidFill>
              <a:latin typeface="Comic Sans MS 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C37FCD-3A11-457E-86B6-C50C53D46EC8}"/>
              </a:ext>
            </a:extLst>
          </p:cNvPr>
          <p:cNvSpPr/>
          <p:nvPr/>
        </p:nvSpPr>
        <p:spPr>
          <a:xfrm>
            <a:off x="199533" y="9055257"/>
            <a:ext cx="1457701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600" i="1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Tetraselmis striata </a:t>
            </a:r>
            <a:r>
              <a:rPr lang="en-US" sz="26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was cultivated in drilling waters (salinity 29 ‰) obtained from the commercial fishery of </a:t>
            </a:r>
            <a:r>
              <a:rPr lang="en-US" sz="2600" dirty="0" err="1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Plagton</a:t>
            </a:r>
            <a:r>
              <a:rPr lang="en-US" sz="26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 S.A.. The effects of temperature, photoperiod and</a:t>
            </a:r>
            <a:r>
              <a:rPr lang="en-GB" sz="26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 CO</a:t>
            </a:r>
            <a:r>
              <a:rPr lang="en-GB" sz="2600" baseline="-250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2</a:t>
            </a:r>
            <a:r>
              <a:rPr lang="en-GB" sz="26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 flow rate</a:t>
            </a:r>
            <a:r>
              <a:rPr lang="en-US" sz="26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 on the growth and biomass composition of </a:t>
            </a:r>
            <a:r>
              <a:rPr lang="en-US" sz="2600" i="1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Tetraselmis striata</a:t>
            </a:r>
            <a:r>
              <a:rPr lang="en-US" sz="26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 </a:t>
            </a:r>
            <a:r>
              <a:rPr lang="en-GB" sz="26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were examined </a:t>
            </a:r>
            <a:r>
              <a:rPr lang="en-US" sz="26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in laboratory conditions. </a:t>
            </a:r>
            <a:endParaRPr lang="el-GR" sz="2800" dirty="0">
              <a:solidFill>
                <a:schemeClr val="bg1"/>
              </a:solidFill>
              <a:latin typeface="Comic Sans MS 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A0663E-9A64-41B7-872D-BFEA97D72D27}"/>
              </a:ext>
            </a:extLst>
          </p:cNvPr>
          <p:cNvSpPr txBox="1"/>
          <p:nvPr/>
        </p:nvSpPr>
        <p:spPr>
          <a:xfrm>
            <a:off x="2547300" y="11039726"/>
            <a:ext cx="1090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bg1"/>
                </a:solidFill>
                <a:latin typeface="Comic Sans MS "/>
              </a:rPr>
              <a:t>CULTURE CONDITIONS AND GROWTH MEDIUM</a:t>
            </a:r>
            <a:endParaRPr lang="el-GR" sz="2800" b="1" u="sng" dirty="0">
              <a:solidFill>
                <a:schemeClr val="bg1"/>
              </a:solidFill>
              <a:latin typeface="Comic Sans MS 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991BD9-E534-4420-AAAA-4BA981372C3C}"/>
              </a:ext>
            </a:extLst>
          </p:cNvPr>
          <p:cNvSpPr/>
          <p:nvPr/>
        </p:nvSpPr>
        <p:spPr>
          <a:xfrm>
            <a:off x="240090" y="11923105"/>
            <a:ext cx="14577017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The cultivation media of </a:t>
            </a:r>
            <a:r>
              <a:rPr lang="en-US" sz="2600" i="1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Tetraselmis striata</a:t>
            </a:r>
            <a:r>
              <a:rPr lang="en-US" sz="26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 was the commercial fertilizer Nutri-Leef (30%-TN, 10%-P, 10%-K) together with an inorganic carbon source (0.18 gr L</a:t>
            </a:r>
            <a:r>
              <a:rPr lang="en-US" sz="2600" baseline="300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-1</a:t>
            </a:r>
            <a:r>
              <a:rPr lang="en-US" sz="26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, NaHCO</a:t>
            </a:r>
            <a:r>
              <a:rPr lang="en-US" sz="2600" baseline="-250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3</a:t>
            </a:r>
            <a:r>
              <a:rPr lang="en-US" sz="26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) at pH 8. The fertilized waters were autoclaved and experiments conducted under non-aseptic conditions. pH was adjusted  manually between 8.0-8.3 by using NaOH or HCl. Illumination was provided by two fluorescent lamps of </a:t>
            </a:r>
            <a:r>
              <a:rPr lang="en-GB" sz="26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56 </a:t>
            </a:r>
            <a:r>
              <a:rPr lang="el-GR" sz="26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μ</a:t>
            </a:r>
            <a:r>
              <a:rPr lang="en-GB" sz="26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mol m</a:t>
            </a:r>
            <a:r>
              <a:rPr lang="en-GB" sz="2600" baseline="300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−2</a:t>
            </a:r>
            <a:r>
              <a:rPr lang="en-GB" sz="26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 s</a:t>
            </a:r>
            <a:r>
              <a:rPr lang="en-GB" sz="2600" baseline="300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−1</a:t>
            </a:r>
            <a:r>
              <a:rPr lang="en-GB" sz="26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 intensity which were turned off to provide dark conditions. For the temperature experiments, thermostats were positioned inside the photobioreactors and flow meters were used to regulate CO</a:t>
            </a:r>
            <a:r>
              <a:rPr lang="en-GB" sz="2600" baseline="-250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2</a:t>
            </a:r>
            <a:r>
              <a:rPr lang="en-GB" sz="26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 flow. </a:t>
            </a:r>
            <a:r>
              <a:rPr lang="en-GB" sz="2600" dirty="0">
                <a:solidFill>
                  <a:schemeClr val="bg1"/>
                </a:solidFill>
                <a:latin typeface="Comic Sans MS "/>
              </a:rPr>
              <a:t>The bioreactors used in the lab-scale experiments were glass aquariums with 4 L working volume and stirring was provided by a mini centrifugal air pump with a flow rate of 380 L h</a:t>
            </a:r>
            <a:r>
              <a:rPr lang="en-GB" sz="2600" baseline="30000" dirty="0">
                <a:solidFill>
                  <a:schemeClr val="bg1"/>
                </a:solidFill>
                <a:latin typeface="Comic Sans MS "/>
              </a:rPr>
              <a:t>−1</a:t>
            </a:r>
            <a:r>
              <a:rPr lang="en-GB" sz="2600" dirty="0">
                <a:solidFill>
                  <a:schemeClr val="bg1"/>
                </a:solidFill>
                <a:latin typeface="Comic Sans MS "/>
              </a:rPr>
              <a:t>. </a:t>
            </a:r>
            <a:endParaRPr lang="el-GR" sz="2600" dirty="0">
              <a:solidFill>
                <a:schemeClr val="bg1"/>
              </a:solidFill>
              <a:latin typeface="Comic Sans MS 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el-GR" sz="2600" dirty="0">
              <a:solidFill>
                <a:schemeClr val="bg1"/>
              </a:solidFill>
              <a:latin typeface="Comic Sans MS 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7932F-8C16-4E07-BC11-167ED1FB15A6}"/>
              </a:ext>
            </a:extLst>
          </p:cNvPr>
          <p:cNvSpPr txBox="1"/>
          <p:nvPr/>
        </p:nvSpPr>
        <p:spPr>
          <a:xfrm>
            <a:off x="4454210" y="16014439"/>
            <a:ext cx="5682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chemeClr val="bg1"/>
                </a:solidFill>
                <a:latin typeface="Comic Sans MS "/>
              </a:rPr>
              <a:t>RESULTS AND DISSCUSSION</a:t>
            </a:r>
            <a:endParaRPr lang="el-GR" sz="2800" b="1" u="sng" dirty="0">
              <a:solidFill>
                <a:schemeClr val="bg1"/>
              </a:solidFill>
              <a:latin typeface="Comic Sans MS 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C0113C-B07E-484A-BC1D-84EDA697B54B}"/>
              </a:ext>
            </a:extLst>
          </p:cNvPr>
          <p:cNvSpPr/>
          <p:nvPr/>
        </p:nvSpPr>
        <p:spPr>
          <a:xfrm>
            <a:off x="301333" y="16686834"/>
            <a:ext cx="1457701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The </a:t>
            </a:r>
            <a:r>
              <a:rPr lang="en-GB" sz="26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initial nutrient concentrations recorded in all experiments ranged from 77.2 to 89.8</a:t>
            </a:r>
            <a:r>
              <a:rPr lang="en-GB" sz="2600" dirty="0">
                <a:solidFill>
                  <a:schemeClr val="bg1"/>
                </a:solidFill>
                <a:latin typeface="Comic Sans MS "/>
              </a:rPr>
              <a:t> mg L</a:t>
            </a:r>
            <a:r>
              <a:rPr lang="en-GB" sz="2600" baseline="30000" dirty="0">
                <a:solidFill>
                  <a:schemeClr val="bg1"/>
                </a:solidFill>
                <a:latin typeface="Comic Sans MS "/>
              </a:rPr>
              <a:t>-1 </a:t>
            </a:r>
            <a:r>
              <a:rPr lang="en-GB" sz="2600" dirty="0">
                <a:solidFill>
                  <a:schemeClr val="bg1"/>
                </a:solidFill>
                <a:latin typeface="Comic Sans MS "/>
              </a:rPr>
              <a:t>, 9.5 to 12.8 mg L</a:t>
            </a:r>
            <a:r>
              <a:rPr lang="en-GB" sz="2600" baseline="30000" dirty="0">
                <a:solidFill>
                  <a:schemeClr val="bg1"/>
                </a:solidFill>
                <a:latin typeface="Comic Sans MS "/>
              </a:rPr>
              <a:t>-1</a:t>
            </a:r>
            <a:r>
              <a:rPr lang="en-GB" sz="2600" dirty="0">
                <a:solidFill>
                  <a:schemeClr val="bg1"/>
                </a:solidFill>
                <a:latin typeface="Comic Sans MS "/>
              </a:rPr>
              <a:t> and from 26.5 up to 92 mg L</a:t>
            </a:r>
            <a:r>
              <a:rPr lang="en-GB" sz="2600" baseline="30000" dirty="0">
                <a:solidFill>
                  <a:schemeClr val="bg1"/>
                </a:solidFill>
                <a:latin typeface="Comic Sans MS "/>
              </a:rPr>
              <a:t>-1 </a:t>
            </a:r>
            <a:r>
              <a:rPr lang="en-GB" sz="2600" dirty="0">
                <a:solidFill>
                  <a:schemeClr val="bg1"/>
                </a:solidFill>
                <a:latin typeface="Comic Sans MS "/>
              </a:rPr>
              <a:t> for TN, PO</a:t>
            </a:r>
            <a:r>
              <a:rPr lang="en-GB" sz="2600" baseline="-25000" dirty="0">
                <a:solidFill>
                  <a:schemeClr val="bg1"/>
                </a:solidFill>
                <a:latin typeface="Comic Sans MS "/>
              </a:rPr>
              <a:t>4</a:t>
            </a:r>
            <a:r>
              <a:rPr lang="en-GB" sz="2600" baseline="30000" dirty="0">
                <a:solidFill>
                  <a:schemeClr val="bg1"/>
                </a:solidFill>
                <a:latin typeface="Comic Sans MS "/>
              </a:rPr>
              <a:t> 3-</a:t>
            </a:r>
            <a:r>
              <a:rPr lang="en-GB" sz="2600" dirty="0">
                <a:solidFill>
                  <a:schemeClr val="bg1"/>
                </a:solidFill>
                <a:latin typeface="Comic Sans MS "/>
              </a:rPr>
              <a:t> and d-COD</a:t>
            </a:r>
            <a:r>
              <a:rPr lang="en-US" sz="2600" dirty="0">
                <a:solidFill>
                  <a:schemeClr val="bg1"/>
                </a:solidFill>
                <a:latin typeface="Comic Sans MS "/>
              </a:rPr>
              <a:t> respectively, while</a:t>
            </a:r>
            <a:r>
              <a:rPr lang="el-GR" sz="2600" dirty="0">
                <a:solidFill>
                  <a:schemeClr val="bg1"/>
                </a:solidFill>
                <a:latin typeface="Comic Sans MS 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Comic Sans MS "/>
              </a:rPr>
              <a:t>initial N:P ratios were between 7.6 to 8.51</a:t>
            </a:r>
            <a:r>
              <a:rPr lang="en-GB" sz="2600" baseline="30000" dirty="0">
                <a:solidFill>
                  <a:schemeClr val="bg1"/>
                </a:solidFill>
                <a:latin typeface="Comic Sans MS "/>
              </a:rPr>
              <a:t> </a:t>
            </a:r>
            <a:r>
              <a:rPr lang="en-GB" sz="26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. </a:t>
            </a:r>
            <a:r>
              <a:rPr lang="en-US" sz="2600" dirty="0">
                <a:solidFill>
                  <a:schemeClr val="bg1"/>
                </a:solidFill>
                <a:latin typeface="Comic Sans MS "/>
              </a:rPr>
              <a:t>In all experimental sets the inoculum was constant with a biomass concentration of 80 </a:t>
            </a:r>
            <a:r>
              <a:rPr lang="en-GB" sz="2600" dirty="0">
                <a:solidFill>
                  <a:schemeClr val="bg1"/>
                </a:solidFill>
                <a:latin typeface="Comic Sans MS "/>
              </a:rPr>
              <a:t>± 30 mg L</a:t>
            </a:r>
            <a:r>
              <a:rPr lang="en-GB" sz="2600" baseline="30000" dirty="0">
                <a:solidFill>
                  <a:schemeClr val="bg1"/>
                </a:solidFill>
                <a:latin typeface="Comic Sans MS "/>
              </a:rPr>
              <a:t>-1</a:t>
            </a:r>
            <a:r>
              <a:rPr lang="en-GB" sz="2600" dirty="0">
                <a:solidFill>
                  <a:schemeClr val="bg1"/>
                </a:solidFill>
                <a:latin typeface="Comic Sans MS "/>
              </a:rPr>
              <a:t>. </a:t>
            </a:r>
            <a:r>
              <a:rPr lang="en-US" sz="2600" dirty="0">
                <a:solidFill>
                  <a:schemeClr val="bg1"/>
                </a:solidFill>
                <a:latin typeface="Comic Sans MS "/>
              </a:rPr>
              <a:t>Temperatures of 19 </a:t>
            </a:r>
            <a:r>
              <a:rPr lang="en-GB" sz="2600" dirty="0">
                <a:solidFill>
                  <a:schemeClr val="bg1"/>
                </a:solidFill>
                <a:latin typeface="Comic Sans MS "/>
              </a:rPr>
              <a:t>± 1</a:t>
            </a:r>
            <a:r>
              <a:rPr lang="en-GB" sz="2600" baseline="30000" dirty="0">
                <a:solidFill>
                  <a:schemeClr val="bg1"/>
                </a:solidFill>
                <a:latin typeface="Comic Sans MS "/>
              </a:rPr>
              <a:t>o</a:t>
            </a:r>
            <a:r>
              <a:rPr lang="en-GB" sz="2600" dirty="0">
                <a:solidFill>
                  <a:schemeClr val="bg1"/>
                </a:solidFill>
                <a:latin typeface="Comic Sans MS "/>
              </a:rPr>
              <a:t>C, </a:t>
            </a:r>
            <a:r>
              <a:rPr lang="en-US" sz="2600" dirty="0">
                <a:solidFill>
                  <a:schemeClr val="bg1"/>
                </a:solidFill>
                <a:latin typeface="Comic Sans MS "/>
              </a:rPr>
              <a:t>25 </a:t>
            </a:r>
            <a:r>
              <a:rPr lang="en-GB" sz="2600" dirty="0">
                <a:solidFill>
                  <a:schemeClr val="bg1"/>
                </a:solidFill>
                <a:latin typeface="Comic Sans MS "/>
              </a:rPr>
              <a:t>± 1</a:t>
            </a:r>
            <a:r>
              <a:rPr lang="en-GB" sz="2600" baseline="30000" dirty="0">
                <a:solidFill>
                  <a:schemeClr val="bg1"/>
                </a:solidFill>
                <a:latin typeface="Comic Sans MS "/>
              </a:rPr>
              <a:t>o</a:t>
            </a:r>
            <a:r>
              <a:rPr lang="en-GB" sz="2600" dirty="0">
                <a:solidFill>
                  <a:schemeClr val="bg1"/>
                </a:solidFill>
                <a:latin typeface="Comic Sans MS "/>
              </a:rPr>
              <a:t>C and </a:t>
            </a:r>
            <a:r>
              <a:rPr lang="en-US" sz="2600" dirty="0">
                <a:solidFill>
                  <a:schemeClr val="bg1"/>
                </a:solidFill>
                <a:latin typeface="Comic Sans MS "/>
              </a:rPr>
              <a:t>28 </a:t>
            </a:r>
            <a:r>
              <a:rPr lang="en-GB" sz="2600" dirty="0">
                <a:solidFill>
                  <a:schemeClr val="bg1"/>
                </a:solidFill>
                <a:latin typeface="Comic Sans MS "/>
              </a:rPr>
              <a:t>± 1</a:t>
            </a:r>
            <a:r>
              <a:rPr lang="en-GB" sz="2600" baseline="30000" dirty="0">
                <a:solidFill>
                  <a:schemeClr val="bg1"/>
                </a:solidFill>
                <a:latin typeface="Comic Sans MS "/>
              </a:rPr>
              <a:t>o</a:t>
            </a:r>
            <a:r>
              <a:rPr lang="en-GB" sz="2600" dirty="0">
                <a:solidFill>
                  <a:schemeClr val="bg1"/>
                </a:solidFill>
                <a:latin typeface="Comic Sans MS "/>
              </a:rPr>
              <a:t>C were examined under conditions of continuous illumination </a:t>
            </a:r>
            <a:r>
              <a:rPr lang="en-US" sz="2600" dirty="0">
                <a:solidFill>
                  <a:schemeClr val="bg1"/>
                </a:solidFill>
                <a:latin typeface="Comic Sans MS "/>
              </a:rPr>
              <a:t>(24:0 </a:t>
            </a:r>
            <a:r>
              <a:rPr lang="en-US" sz="2600" dirty="0" err="1">
                <a:solidFill>
                  <a:schemeClr val="bg1"/>
                </a:solidFill>
                <a:latin typeface="Comic Sans MS "/>
              </a:rPr>
              <a:t>hrs</a:t>
            </a:r>
            <a:r>
              <a:rPr lang="en-US" sz="2600" dirty="0">
                <a:solidFill>
                  <a:schemeClr val="bg1"/>
                </a:solidFill>
                <a:latin typeface="Comic Sans MS "/>
              </a:rPr>
              <a:t>, L (Light): D (Dark)). The highest biomass productivity of 93.7 mg L</a:t>
            </a:r>
            <a:r>
              <a:rPr lang="en-US" sz="2600" baseline="30000" dirty="0">
                <a:solidFill>
                  <a:schemeClr val="bg1"/>
                </a:solidFill>
                <a:latin typeface="Comic Sans MS "/>
              </a:rPr>
              <a:t>-1</a:t>
            </a:r>
            <a:r>
              <a:rPr lang="en-US" sz="2600" dirty="0">
                <a:solidFill>
                  <a:schemeClr val="bg1"/>
                </a:solidFill>
                <a:latin typeface="Comic Sans MS "/>
              </a:rPr>
              <a:t> d</a:t>
            </a:r>
            <a:r>
              <a:rPr lang="en-US" sz="2600" baseline="30000" dirty="0">
                <a:solidFill>
                  <a:schemeClr val="bg1"/>
                </a:solidFill>
                <a:latin typeface="Comic Sans MS "/>
              </a:rPr>
              <a:t>-1</a:t>
            </a:r>
            <a:r>
              <a:rPr lang="en-US" sz="2600" dirty="0">
                <a:solidFill>
                  <a:schemeClr val="bg1"/>
                </a:solidFill>
                <a:latin typeface="Comic Sans MS "/>
              </a:rPr>
              <a:t> was achieved at 25</a:t>
            </a:r>
            <a:r>
              <a:rPr lang="en-GB" sz="2600" baseline="30000" dirty="0">
                <a:solidFill>
                  <a:schemeClr val="bg1"/>
                </a:solidFill>
                <a:latin typeface="Comic Sans MS "/>
              </a:rPr>
              <a:t>o</a:t>
            </a:r>
            <a:r>
              <a:rPr lang="en-GB" sz="2600" dirty="0">
                <a:solidFill>
                  <a:schemeClr val="bg1"/>
                </a:solidFill>
                <a:latin typeface="Comic Sans MS "/>
              </a:rPr>
              <a:t>C (Table 1). High biomass productivity of around </a:t>
            </a:r>
            <a:r>
              <a:rPr lang="en-US" sz="2600" dirty="0">
                <a:solidFill>
                  <a:schemeClr val="bg1"/>
                </a:solidFill>
                <a:latin typeface="Comic Sans MS "/>
              </a:rPr>
              <a:t>70.0 mg L</a:t>
            </a:r>
            <a:r>
              <a:rPr lang="en-US" sz="2600" baseline="30000" dirty="0">
                <a:solidFill>
                  <a:schemeClr val="bg1"/>
                </a:solidFill>
                <a:latin typeface="Comic Sans MS "/>
              </a:rPr>
              <a:t>-1</a:t>
            </a:r>
            <a:r>
              <a:rPr lang="en-US" sz="2600" dirty="0">
                <a:solidFill>
                  <a:schemeClr val="bg1"/>
                </a:solidFill>
                <a:latin typeface="Comic Sans MS "/>
              </a:rPr>
              <a:t> d</a:t>
            </a:r>
            <a:r>
              <a:rPr lang="en-US" sz="2600" baseline="30000" dirty="0">
                <a:solidFill>
                  <a:schemeClr val="bg1"/>
                </a:solidFill>
                <a:latin typeface="Comic Sans MS "/>
              </a:rPr>
              <a:t>-1</a:t>
            </a:r>
            <a:r>
              <a:rPr lang="en-GB" sz="2600" dirty="0">
                <a:solidFill>
                  <a:schemeClr val="bg1"/>
                </a:solidFill>
                <a:latin typeface="Comic Sans MS "/>
              </a:rPr>
              <a:t> was also achieved at 19</a:t>
            </a:r>
            <a:r>
              <a:rPr lang="en-GB" sz="2600" baseline="30000" dirty="0">
                <a:solidFill>
                  <a:schemeClr val="bg1"/>
                </a:solidFill>
                <a:latin typeface="Comic Sans MS "/>
              </a:rPr>
              <a:t>o</a:t>
            </a:r>
            <a:r>
              <a:rPr lang="en-GB" sz="2600" dirty="0">
                <a:solidFill>
                  <a:schemeClr val="bg1"/>
                </a:solidFill>
                <a:latin typeface="Comic Sans MS "/>
              </a:rPr>
              <a:t>C but when the temperature was increased to 28</a:t>
            </a:r>
            <a:r>
              <a:rPr lang="en-GB" sz="2600" baseline="30000" dirty="0">
                <a:solidFill>
                  <a:schemeClr val="bg1"/>
                </a:solidFill>
                <a:latin typeface="Comic Sans MS "/>
              </a:rPr>
              <a:t>o</a:t>
            </a:r>
            <a:r>
              <a:rPr lang="en-GB" sz="2600" dirty="0">
                <a:solidFill>
                  <a:schemeClr val="bg1"/>
                </a:solidFill>
                <a:latin typeface="Comic Sans MS "/>
              </a:rPr>
              <a:t>C biomass productivity reduced </a:t>
            </a:r>
            <a:r>
              <a:rPr lang="en-US" sz="2600" dirty="0">
                <a:solidFill>
                  <a:schemeClr val="bg1"/>
                </a:solidFill>
                <a:latin typeface="Comic Sans MS "/>
              </a:rPr>
              <a:t>significantly (Figure 1a)</a:t>
            </a:r>
            <a:r>
              <a:rPr lang="en-GB" sz="2600" dirty="0">
                <a:solidFill>
                  <a:schemeClr val="bg1"/>
                </a:solidFill>
                <a:latin typeface="Comic Sans MS "/>
              </a:rPr>
              <a:t>. The temperatures of 19</a:t>
            </a:r>
            <a:r>
              <a:rPr lang="en-GB" sz="2600" baseline="30000" dirty="0">
                <a:solidFill>
                  <a:schemeClr val="bg1"/>
                </a:solidFill>
                <a:latin typeface="Comic Sans MS "/>
              </a:rPr>
              <a:t>o</a:t>
            </a:r>
            <a:r>
              <a:rPr lang="en-GB" sz="2600" dirty="0">
                <a:solidFill>
                  <a:schemeClr val="bg1"/>
                </a:solidFill>
                <a:latin typeface="Comic Sans MS "/>
              </a:rPr>
              <a:t>C and 25</a:t>
            </a:r>
            <a:r>
              <a:rPr lang="en-GB" sz="2600" baseline="30000" dirty="0">
                <a:solidFill>
                  <a:schemeClr val="bg1"/>
                </a:solidFill>
                <a:latin typeface="Comic Sans MS "/>
              </a:rPr>
              <a:t>o</a:t>
            </a:r>
            <a:r>
              <a:rPr lang="en-GB" sz="2600" dirty="0">
                <a:solidFill>
                  <a:schemeClr val="bg1"/>
                </a:solidFill>
                <a:latin typeface="Comic Sans MS "/>
              </a:rPr>
              <a:t>C were not only favourable for biomass production but also led to higher nutrient reduction rates (Table 1). </a:t>
            </a:r>
            <a:r>
              <a:rPr lang="en-GB" sz="26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 </a:t>
            </a:r>
            <a:endParaRPr lang="el-GR" sz="2600" dirty="0">
              <a:solidFill>
                <a:schemeClr val="bg1"/>
              </a:solidFill>
              <a:latin typeface="Comic Sans MS "/>
            </a:endParaRPr>
          </a:p>
        </p:txBody>
      </p:sp>
      <p:pic>
        <p:nvPicPr>
          <p:cNvPr id="23" name="Picture 22" descr="Chart, scatter chart&#10;&#10;Description automatically generated">
            <a:extLst>
              <a:ext uri="{FF2B5EF4-FFF2-40B4-BE49-F238E27FC236}">
                <a16:creationId xmlns:a16="http://schemas.microsoft.com/office/drawing/2014/main" id="{9C0B0491-5D29-4D4A-B694-162953E8D2B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2395" y="8615306"/>
            <a:ext cx="12763256" cy="946262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396D549-23AD-4798-BAB6-F3FCA41A1250}"/>
              </a:ext>
            </a:extLst>
          </p:cNvPr>
          <p:cNvSpPr/>
          <p:nvPr/>
        </p:nvSpPr>
        <p:spPr>
          <a:xfrm rot="10800000" flipV="1">
            <a:off x="16742979" y="18157044"/>
            <a:ext cx="1305092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spcAft>
                <a:spcPts val="0"/>
              </a:spcAft>
            </a:pPr>
            <a:r>
              <a:rPr lang="en-GB" sz="2400" b="1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Figure 1.</a:t>
            </a:r>
            <a:r>
              <a:rPr lang="en-GB" sz="24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 Biomass production of </a:t>
            </a:r>
            <a:r>
              <a:rPr lang="en-GB" sz="2400" i="1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T. striata</a:t>
            </a:r>
            <a:r>
              <a:rPr lang="en-GB" sz="24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 under different conditions of (a) temperature,</a:t>
            </a:r>
          </a:p>
          <a:p>
            <a:pPr marL="685800" indent="-685800" algn="just">
              <a:spcAft>
                <a:spcPts val="0"/>
              </a:spcAft>
            </a:pPr>
            <a:r>
              <a:rPr lang="en-GB" sz="24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(b) photoperiod, (c) CO</a:t>
            </a:r>
            <a:r>
              <a:rPr lang="en-GB" sz="2400" baseline="-250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2</a:t>
            </a:r>
            <a:r>
              <a:rPr lang="en-GB" sz="24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 flow rate in the laboratory-scale reactor, and d) in the pilot-scale</a:t>
            </a:r>
          </a:p>
          <a:p>
            <a:pPr marL="685800" indent="-685800" algn="just">
              <a:spcAft>
                <a:spcPts val="0"/>
              </a:spcAft>
            </a:pPr>
            <a:r>
              <a:rPr lang="en-GB" sz="24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reactor. </a:t>
            </a:r>
            <a:endParaRPr lang="el-GR" sz="2400" dirty="0">
              <a:solidFill>
                <a:schemeClr val="bg1"/>
              </a:solidFill>
              <a:latin typeface="Comic Sans MS "/>
              <a:ea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D06853-5F21-4A75-AA45-BAC2D45D7CBD}"/>
              </a:ext>
            </a:extLst>
          </p:cNvPr>
          <p:cNvSpPr/>
          <p:nvPr/>
        </p:nvSpPr>
        <p:spPr>
          <a:xfrm>
            <a:off x="15484487" y="40391400"/>
            <a:ext cx="1421819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3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The project "Large-scale cultivation of microalgae and utilization of the biomass produced as an alternative raw material in fish feed-AlgaFeed4Fish" (MIS 5045858, FK 80916), was co-funded by European (European Regional Development Fund) and National Resources (General Secretariat for Research and Technology) in the context of the Operational Program "Competitiveness, Entrepreneurship and Innovation (EPANEK, NSRF 2014-2020), specifically through the Action "Special Actions" - "Aquacultures" - "Industrial Materials" - "Open Innovation in Culture". </a:t>
            </a:r>
            <a:endParaRPr lang="el-GR" sz="2300" dirty="0">
              <a:solidFill>
                <a:schemeClr val="bg1"/>
              </a:solidFill>
              <a:latin typeface="Comic Sans MS "/>
              <a:ea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F9EF9F-6442-4C39-9E68-5AE16F11759D}"/>
              </a:ext>
            </a:extLst>
          </p:cNvPr>
          <p:cNvSpPr/>
          <p:nvPr/>
        </p:nvSpPr>
        <p:spPr>
          <a:xfrm>
            <a:off x="20010869" y="39089950"/>
            <a:ext cx="516542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algn="just">
              <a:spcAft>
                <a:spcPts val="0"/>
              </a:spcAft>
            </a:pPr>
            <a:r>
              <a:rPr lang="en-US" sz="2300" b="1" dirty="0">
                <a:latin typeface="Comic Sans MS "/>
                <a:ea typeface="Times New Roman" panose="02020603050405020304" pitchFamily="18" charset="0"/>
              </a:rPr>
              <a:t> </a:t>
            </a:r>
            <a:endParaRPr lang="el-GR" sz="2300" dirty="0">
              <a:latin typeface="Comic Sans MS "/>
              <a:ea typeface="Times New Roman" panose="02020603050405020304" pitchFamily="18" charset="0"/>
            </a:endParaRPr>
          </a:p>
          <a:p>
            <a:pPr marL="914400" algn="just">
              <a:spcAft>
                <a:spcPts val="0"/>
              </a:spcAft>
            </a:pPr>
            <a:r>
              <a:rPr lang="en-US" sz="2300" b="1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ACKNOWLEDGEMENTS</a:t>
            </a:r>
            <a:endParaRPr lang="el-GR" sz="2300" dirty="0">
              <a:solidFill>
                <a:schemeClr val="bg1"/>
              </a:solidFill>
              <a:latin typeface="Comic Sans MS "/>
              <a:ea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859323-1377-4059-977E-4D7CAC640F9A}"/>
              </a:ext>
            </a:extLst>
          </p:cNvPr>
          <p:cNvSpPr/>
          <p:nvPr/>
        </p:nvSpPr>
        <p:spPr>
          <a:xfrm>
            <a:off x="726896" y="21079722"/>
            <a:ext cx="13603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2400" b="1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Ta</a:t>
            </a:r>
            <a:r>
              <a:rPr lang="en-US" sz="2400" b="1" dirty="0" err="1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ble</a:t>
            </a:r>
            <a:r>
              <a:rPr lang="en-US" sz="2400" b="1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 1.</a:t>
            </a:r>
            <a:r>
              <a:rPr lang="en-US" sz="24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 Effects of temperature, photoperiod and CO</a:t>
            </a:r>
            <a:r>
              <a:rPr lang="en-US" sz="2400" baseline="-250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 flow rate on nutrient reduction rates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l-GR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50360693-9CFD-490E-97D0-B7063F32D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340169"/>
              </p:ext>
            </p:extLst>
          </p:nvPr>
        </p:nvGraphicFramePr>
        <p:xfrm>
          <a:off x="240090" y="21836957"/>
          <a:ext cx="15328828" cy="63789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2445">
                  <a:extLst>
                    <a:ext uri="{9D8B030D-6E8A-4147-A177-3AD203B41FA5}">
                      <a16:colId xmlns:a16="http://schemas.microsoft.com/office/drawing/2014/main" val="1916480325"/>
                    </a:ext>
                  </a:extLst>
                </a:gridCol>
                <a:gridCol w="2037359">
                  <a:extLst>
                    <a:ext uri="{9D8B030D-6E8A-4147-A177-3AD203B41FA5}">
                      <a16:colId xmlns:a16="http://schemas.microsoft.com/office/drawing/2014/main" val="3894623334"/>
                    </a:ext>
                  </a:extLst>
                </a:gridCol>
                <a:gridCol w="1750676">
                  <a:extLst>
                    <a:ext uri="{9D8B030D-6E8A-4147-A177-3AD203B41FA5}">
                      <a16:colId xmlns:a16="http://schemas.microsoft.com/office/drawing/2014/main" val="4290567074"/>
                    </a:ext>
                  </a:extLst>
                </a:gridCol>
                <a:gridCol w="1921478">
                  <a:extLst>
                    <a:ext uri="{9D8B030D-6E8A-4147-A177-3AD203B41FA5}">
                      <a16:colId xmlns:a16="http://schemas.microsoft.com/office/drawing/2014/main" val="967954790"/>
                    </a:ext>
                  </a:extLst>
                </a:gridCol>
                <a:gridCol w="1856442">
                  <a:extLst>
                    <a:ext uri="{9D8B030D-6E8A-4147-A177-3AD203B41FA5}">
                      <a16:colId xmlns:a16="http://schemas.microsoft.com/office/drawing/2014/main" val="2494142806"/>
                    </a:ext>
                  </a:extLst>
                </a:gridCol>
                <a:gridCol w="1670835">
                  <a:extLst>
                    <a:ext uri="{9D8B030D-6E8A-4147-A177-3AD203B41FA5}">
                      <a16:colId xmlns:a16="http://schemas.microsoft.com/office/drawing/2014/main" val="1577828137"/>
                    </a:ext>
                  </a:extLst>
                </a:gridCol>
                <a:gridCol w="1845385">
                  <a:extLst>
                    <a:ext uri="{9D8B030D-6E8A-4147-A177-3AD203B41FA5}">
                      <a16:colId xmlns:a16="http://schemas.microsoft.com/office/drawing/2014/main" val="2570905681"/>
                    </a:ext>
                  </a:extLst>
                </a:gridCol>
                <a:gridCol w="1754208">
                  <a:extLst>
                    <a:ext uri="{9D8B030D-6E8A-4147-A177-3AD203B41FA5}">
                      <a16:colId xmlns:a16="http://schemas.microsoft.com/office/drawing/2014/main" val="1889942366"/>
                    </a:ext>
                  </a:extLst>
                </a:gridCol>
              </a:tblGrid>
              <a:tr h="333594">
                <a:tc row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Growth condition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Biomass productivity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(mg L</a:t>
                      </a:r>
                      <a:r>
                        <a:rPr lang="en-US" sz="2400" baseline="30000" dirty="0">
                          <a:effectLst/>
                          <a:latin typeface="Comic Sans MS "/>
                        </a:rPr>
                        <a:t>-1</a:t>
                      </a:r>
                      <a:r>
                        <a:rPr lang="en-US" sz="2400" dirty="0">
                          <a:effectLst/>
                          <a:latin typeface="Comic Sans MS "/>
                        </a:rPr>
                        <a:t>d</a:t>
                      </a:r>
                      <a:r>
                        <a:rPr lang="en-US" sz="2400" baseline="30000" dirty="0">
                          <a:effectLst/>
                          <a:latin typeface="Comic Sans MS "/>
                        </a:rPr>
                        <a:t>-1</a:t>
                      </a:r>
                      <a:r>
                        <a:rPr lang="en-US" sz="2400" dirty="0">
                          <a:effectLst/>
                          <a:latin typeface="Comic Sans MS "/>
                        </a:rPr>
                        <a:t>)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Specific growth rate (d</a:t>
                      </a:r>
                      <a:r>
                        <a:rPr lang="en-US" sz="2400" baseline="30000" dirty="0">
                          <a:effectLst/>
                          <a:latin typeface="Comic Sans MS "/>
                        </a:rPr>
                        <a:t>-1</a:t>
                      </a:r>
                      <a:r>
                        <a:rPr lang="en-US" sz="2400" dirty="0">
                          <a:effectLst/>
                          <a:latin typeface="Comic Sans MS "/>
                        </a:rPr>
                        <a:t>)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% Reduction Rates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851755"/>
                  </a:ext>
                </a:extLst>
              </a:tr>
              <a:tr h="73668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400" dirty="0">
                          <a:effectLst/>
                          <a:latin typeface="Comic Sans MS "/>
                        </a:rPr>
                        <a:t>                                                         </a:t>
                      </a:r>
                      <a:endParaRPr lang="el-GR" sz="2400" dirty="0">
                        <a:effectLst/>
                        <a:latin typeface="Comic Sans MS 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2400" dirty="0">
                          <a:effectLst/>
                          <a:latin typeface="Comic Sans MS "/>
                        </a:rPr>
                        <a:t> TN           NO</a:t>
                      </a:r>
                      <a:r>
                        <a:rPr lang="pt-BR" sz="2400" baseline="-25000" dirty="0">
                          <a:effectLst/>
                          <a:latin typeface="Comic Sans MS "/>
                        </a:rPr>
                        <a:t>3</a:t>
                      </a:r>
                      <a:r>
                        <a:rPr lang="pt-BR" sz="2400" baseline="30000" dirty="0">
                          <a:effectLst/>
                          <a:latin typeface="Comic Sans MS "/>
                        </a:rPr>
                        <a:t>-</a:t>
                      </a:r>
                      <a:r>
                        <a:rPr lang="pt-BR" sz="2400" dirty="0">
                          <a:effectLst/>
                          <a:latin typeface="Comic Sans MS "/>
                        </a:rPr>
                        <a:t>-N             NH</a:t>
                      </a:r>
                      <a:r>
                        <a:rPr lang="pt-BR" sz="2400" baseline="-25000" dirty="0">
                          <a:effectLst/>
                          <a:latin typeface="Comic Sans MS "/>
                        </a:rPr>
                        <a:t>4</a:t>
                      </a:r>
                      <a:r>
                        <a:rPr lang="pt-BR" sz="2400" baseline="30000" dirty="0">
                          <a:effectLst/>
                          <a:latin typeface="Comic Sans MS "/>
                        </a:rPr>
                        <a:t>+</a:t>
                      </a:r>
                      <a:r>
                        <a:rPr lang="pt-BR" sz="2400" dirty="0">
                          <a:effectLst/>
                          <a:latin typeface="Comic Sans MS "/>
                        </a:rPr>
                        <a:t>-N       PO</a:t>
                      </a:r>
                      <a:r>
                        <a:rPr lang="pt-BR" sz="2400" baseline="-25000" dirty="0">
                          <a:effectLst/>
                          <a:latin typeface="Comic Sans MS "/>
                        </a:rPr>
                        <a:t>4</a:t>
                      </a:r>
                      <a:r>
                        <a:rPr lang="pt-BR" sz="2400" baseline="30000" dirty="0">
                          <a:effectLst/>
                          <a:latin typeface="Comic Sans MS "/>
                        </a:rPr>
                        <a:t>3-</a:t>
                      </a:r>
                      <a:r>
                        <a:rPr lang="pt-BR" sz="2400" dirty="0">
                          <a:effectLst/>
                          <a:latin typeface="Comic Sans MS "/>
                        </a:rPr>
                        <a:t>          d-COD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207257"/>
                  </a:ext>
                </a:extLst>
              </a:tr>
              <a:tr h="58975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19 ± 1</a:t>
                      </a:r>
                      <a:r>
                        <a:rPr lang="en-US" sz="2400" baseline="30000" dirty="0">
                          <a:effectLst/>
                          <a:latin typeface="Comic Sans MS "/>
                        </a:rPr>
                        <a:t>o</a:t>
                      </a:r>
                      <a:r>
                        <a:rPr lang="en-US" sz="2400" dirty="0">
                          <a:effectLst/>
                          <a:latin typeface="Comic Sans MS "/>
                        </a:rPr>
                        <a:t>C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69.3 ± 3.9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0.237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99.1 ± 0.1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61.0 ± 0.7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99.8 ± 0.1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99.7 ± 0.1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53.0 ± 2.3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6782902"/>
                  </a:ext>
                </a:extLst>
              </a:tr>
              <a:tr h="33359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25 ± 1</a:t>
                      </a:r>
                      <a:r>
                        <a:rPr lang="en-US" sz="2400" baseline="30000" dirty="0">
                          <a:effectLst/>
                          <a:latin typeface="Comic Sans MS "/>
                        </a:rPr>
                        <a:t>o</a:t>
                      </a:r>
                      <a:r>
                        <a:rPr lang="en-US" sz="2400" dirty="0">
                          <a:effectLst/>
                          <a:latin typeface="Comic Sans MS "/>
                        </a:rPr>
                        <a:t>C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93.7 ± 11.5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0.283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95.5 ± 1.6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50.0 ± 1.3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99.2 ± 0.1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331470" algn="ctr"/>
                        </a:tabLs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100 ± 0.1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72.5 ± 1.0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3922628"/>
                  </a:ext>
                </a:extLst>
              </a:tr>
              <a:tr h="33359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28 ± 1</a:t>
                      </a:r>
                      <a:r>
                        <a:rPr lang="en-US" sz="2400" baseline="30000" dirty="0">
                          <a:effectLst/>
                          <a:latin typeface="Comic Sans MS "/>
                        </a:rPr>
                        <a:t>o</a:t>
                      </a:r>
                      <a:r>
                        <a:rPr lang="en-US" sz="2400" dirty="0">
                          <a:effectLst/>
                          <a:latin typeface="Comic Sans MS "/>
                        </a:rPr>
                        <a:t>C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61.5 ± 1.3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0.223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95.4 ± 2.1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56.0 ± 1.3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333375" algn="l"/>
                          <a:tab pos="445770" algn="ctr"/>
                        </a:tabLs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94.5 ± 0.1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200025" algn="l"/>
                          <a:tab pos="331470" algn="ctr"/>
                        </a:tabLs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99.6 ±0.1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N/R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671297"/>
                  </a:ext>
                </a:extLst>
              </a:tr>
              <a:tr h="33359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24:0 L:D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93.7 ± 11.5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0.283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95.5 ± 1.6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50.0 ± 1.3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99.2 ± 0.1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331470" algn="ctr"/>
                        </a:tabLs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100 ± 0.1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72.5 ± 1.0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403335"/>
                  </a:ext>
                </a:extLst>
              </a:tr>
              <a:tr h="33359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20:4 L:D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46.3 ± 3.1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0.136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74.0 ± 2.7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N/R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62.6 ± 1.8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98.7 ± 0.1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N/R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4196624"/>
                  </a:ext>
                </a:extLst>
              </a:tr>
              <a:tr h="58975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18:6 L:D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36.3 ± 14.2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0.208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280035" algn="ctr"/>
                        </a:tabLs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76.8 ± 6.1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N/R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52.0 ± 3.8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97.7 ± 0.1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47.0 ± 8.0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240881"/>
                  </a:ext>
                </a:extLst>
              </a:tr>
              <a:tr h="58975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12:12 L:D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30.0 ± 2.6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0.118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61.01 ± 2.5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N/R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47.8 ± 0.5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96.8 ± 0.1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68.8 ± 2.0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082010"/>
                  </a:ext>
                </a:extLst>
              </a:tr>
              <a:tr h="51305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10 </a:t>
                      </a:r>
                      <a:r>
                        <a:rPr lang="en-US" sz="2400" dirty="0" err="1">
                          <a:effectLst/>
                          <a:latin typeface="Comic Sans MS "/>
                        </a:rPr>
                        <a:t>mL</a:t>
                      </a:r>
                      <a:r>
                        <a:rPr lang="en-US" sz="2400" baseline="30000" dirty="0" err="1">
                          <a:effectLst/>
                          <a:latin typeface="Comic Sans MS "/>
                        </a:rPr>
                        <a:t>.</a:t>
                      </a:r>
                      <a:r>
                        <a:rPr lang="en-US" sz="2400" dirty="0">
                          <a:effectLst/>
                          <a:latin typeface="Comic Sans MS "/>
                        </a:rPr>
                        <a:t> min</a:t>
                      </a:r>
                      <a:r>
                        <a:rPr lang="en-US" sz="2400" baseline="30000" dirty="0">
                          <a:effectLst/>
                          <a:latin typeface="Comic Sans MS "/>
                        </a:rPr>
                        <a:t>-1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 87.5 ± 16.4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 0.262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 91.8 ± 0.4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 91.0 ± 0.6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295275" algn="l"/>
                          <a:tab pos="445770" algn="ctr"/>
                        </a:tabLs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 99.6 ± 0.1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 68.0 ± 0.8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 20.6 ± 4.0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170918"/>
                  </a:ext>
                </a:extLst>
              </a:tr>
              <a:tr h="57935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20 </a:t>
                      </a:r>
                      <a:r>
                        <a:rPr lang="en-US" sz="2400" dirty="0" err="1">
                          <a:effectLst/>
                          <a:latin typeface="Comic Sans MS "/>
                        </a:rPr>
                        <a:t>mL</a:t>
                      </a:r>
                      <a:r>
                        <a:rPr lang="en-US" sz="2400" baseline="30000" dirty="0" err="1">
                          <a:effectLst/>
                          <a:latin typeface="Comic Sans MS "/>
                        </a:rPr>
                        <a:t>.</a:t>
                      </a:r>
                      <a:r>
                        <a:rPr lang="en-US" sz="2400" dirty="0">
                          <a:effectLst/>
                          <a:latin typeface="Comic Sans MS "/>
                        </a:rPr>
                        <a:t> min</a:t>
                      </a:r>
                      <a:r>
                        <a:rPr lang="en-US" sz="2400" baseline="30000" dirty="0">
                          <a:effectLst/>
                          <a:latin typeface="Comic Sans MS "/>
                        </a:rPr>
                        <a:t>-1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 73.8 ± 10.1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 0.216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 78.1 ± 1.2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 32.0 ± 0.21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 82.8 ± 1.9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 52.8 ± 0.7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 N/R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4992282"/>
                  </a:ext>
                </a:extLst>
              </a:tr>
              <a:tr h="51502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90 </a:t>
                      </a:r>
                      <a:r>
                        <a:rPr lang="en-US" sz="2400" dirty="0" err="1">
                          <a:effectLst/>
                          <a:latin typeface="Comic Sans MS "/>
                        </a:rPr>
                        <a:t>mL</a:t>
                      </a:r>
                      <a:r>
                        <a:rPr lang="en-US" sz="2400" baseline="30000" dirty="0" err="1">
                          <a:effectLst/>
                          <a:latin typeface="Comic Sans MS "/>
                        </a:rPr>
                        <a:t>.</a:t>
                      </a:r>
                      <a:r>
                        <a:rPr lang="en-US" sz="2400" dirty="0">
                          <a:effectLst/>
                          <a:latin typeface="Comic Sans MS "/>
                        </a:rPr>
                        <a:t> min</a:t>
                      </a:r>
                      <a:r>
                        <a:rPr lang="en-US" sz="2400" baseline="30000" dirty="0">
                          <a:effectLst/>
                          <a:latin typeface="Comic Sans MS "/>
                        </a:rPr>
                        <a:t>-1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 20.3 ± 2.2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 0.050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 N/R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 N/R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 N/R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 N/R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 N/R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4058232"/>
                  </a:ext>
                </a:extLst>
              </a:tr>
              <a:tr h="33755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  <a:ea typeface="Times New Roman" panose="02020603050405020304" pitchFamily="18" charset="0"/>
                        </a:rPr>
                        <a:t>Open pond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  <a:ea typeface="Times New Roman" panose="02020603050405020304" pitchFamily="18" charset="0"/>
                        </a:rPr>
                        <a:t>92.7</a:t>
                      </a:r>
                      <a:r>
                        <a:rPr lang="en-US" sz="2400" dirty="0">
                          <a:effectLst/>
                          <a:latin typeface="Comic Sans MS "/>
                        </a:rPr>
                        <a:t>± 14.7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 0.201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 67.2 ± 0.2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 44.0 ± 1.3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 53.0 ± 0.1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97.0 ± 0.2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 N/R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353240"/>
                  </a:ext>
                </a:extLst>
              </a:tr>
            </a:tbl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725B851E-B0CD-4D17-8C7F-328683243961}"/>
              </a:ext>
            </a:extLst>
          </p:cNvPr>
          <p:cNvSpPr/>
          <p:nvPr/>
        </p:nvSpPr>
        <p:spPr>
          <a:xfrm>
            <a:off x="16772394" y="27754273"/>
            <a:ext cx="13021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Table 2.</a:t>
            </a:r>
            <a:r>
              <a:rPr lang="en-US" sz="24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 Effects of temperature, photoperiod and CO</a:t>
            </a:r>
            <a:r>
              <a:rPr lang="en-US" sz="2400" baseline="-250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 flow rate on biomass composition.</a:t>
            </a:r>
            <a:endParaRPr lang="el-GR" sz="2400" dirty="0">
              <a:solidFill>
                <a:schemeClr val="bg1"/>
              </a:solidFill>
              <a:latin typeface="Comic Sans MS "/>
              <a:ea typeface="Times New Roman" panose="02020603050405020304" pitchFamily="18" charset="0"/>
            </a:endParaRP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20F95F58-1907-49FB-B191-D70D8C6E8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23431"/>
              </p:ext>
            </p:extLst>
          </p:nvPr>
        </p:nvGraphicFramePr>
        <p:xfrm>
          <a:off x="16425458" y="28617589"/>
          <a:ext cx="13457125" cy="5120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7990">
                  <a:extLst>
                    <a:ext uri="{9D8B030D-6E8A-4147-A177-3AD203B41FA5}">
                      <a16:colId xmlns:a16="http://schemas.microsoft.com/office/drawing/2014/main" val="828112929"/>
                    </a:ext>
                  </a:extLst>
                </a:gridCol>
                <a:gridCol w="2024276">
                  <a:extLst>
                    <a:ext uri="{9D8B030D-6E8A-4147-A177-3AD203B41FA5}">
                      <a16:colId xmlns:a16="http://schemas.microsoft.com/office/drawing/2014/main" val="1959664391"/>
                    </a:ext>
                  </a:extLst>
                </a:gridCol>
                <a:gridCol w="2340196">
                  <a:extLst>
                    <a:ext uri="{9D8B030D-6E8A-4147-A177-3AD203B41FA5}">
                      <a16:colId xmlns:a16="http://schemas.microsoft.com/office/drawing/2014/main" val="2069231220"/>
                    </a:ext>
                  </a:extLst>
                </a:gridCol>
                <a:gridCol w="2340196">
                  <a:extLst>
                    <a:ext uri="{9D8B030D-6E8A-4147-A177-3AD203B41FA5}">
                      <a16:colId xmlns:a16="http://schemas.microsoft.com/office/drawing/2014/main" val="1422954021"/>
                    </a:ext>
                  </a:extLst>
                </a:gridCol>
                <a:gridCol w="2337543">
                  <a:extLst>
                    <a:ext uri="{9D8B030D-6E8A-4147-A177-3AD203B41FA5}">
                      <a16:colId xmlns:a16="http://schemas.microsoft.com/office/drawing/2014/main" val="2662426759"/>
                    </a:ext>
                  </a:extLst>
                </a:gridCol>
                <a:gridCol w="2326924">
                  <a:extLst>
                    <a:ext uri="{9D8B030D-6E8A-4147-A177-3AD203B41FA5}">
                      <a16:colId xmlns:a16="http://schemas.microsoft.com/office/drawing/2014/main" val="2471227213"/>
                    </a:ext>
                  </a:extLst>
                </a:gridCol>
              </a:tblGrid>
              <a:tr h="320671">
                <a:tc rowSpan="2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Growth condition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Intracellular Content (% d.w)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542849"/>
                  </a:ext>
                </a:extLst>
              </a:tr>
              <a:tr h="58637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Proteins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Lipids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Carbohydrates    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Total chlorophyll     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Total carotenoids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056530"/>
                  </a:ext>
                </a:extLst>
              </a:tr>
              <a:tr h="29318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19 ± 1</a:t>
                      </a:r>
                      <a:r>
                        <a:rPr lang="en-US" sz="2400" baseline="30000">
                          <a:effectLst/>
                          <a:latin typeface="Comic Sans MS "/>
                        </a:rPr>
                        <a:t>o</a:t>
                      </a:r>
                      <a:r>
                        <a:rPr lang="en-US" sz="2400">
                          <a:effectLst/>
                          <a:latin typeface="Comic Sans MS "/>
                        </a:rPr>
                        <a:t>C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43.0 ± 1.00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26.7 ± 1.70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16.0 ± 4.00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3.4 ± 0.10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0.42 ± 0.03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3977287"/>
                  </a:ext>
                </a:extLst>
              </a:tr>
              <a:tr h="29318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25 ± 1</a:t>
                      </a:r>
                      <a:r>
                        <a:rPr lang="en-US" sz="2400" baseline="30000">
                          <a:effectLst/>
                          <a:latin typeface="Comic Sans MS "/>
                        </a:rPr>
                        <a:t>o</a:t>
                      </a:r>
                      <a:r>
                        <a:rPr lang="en-US" sz="2400">
                          <a:effectLst/>
                          <a:latin typeface="Comic Sans MS "/>
                        </a:rPr>
                        <a:t>C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38.7 ± 2.40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30.2 ± 1.50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20.4 ± 2.20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5.1 ± 1.20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0.51 ± 0.10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3668792"/>
                  </a:ext>
                </a:extLst>
              </a:tr>
              <a:tr h="29318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28 ± 1</a:t>
                      </a:r>
                      <a:r>
                        <a:rPr lang="en-US" sz="2400" baseline="30000">
                          <a:effectLst/>
                          <a:latin typeface="Comic Sans MS "/>
                        </a:rPr>
                        <a:t>o</a:t>
                      </a:r>
                      <a:r>
                        <a:rPr lang="en-US" sz="2400">
                          <a:effectLst/>
                          <a:latin typeface="Comic Sans MS "/>
                        </a:rPr>
                        <a:t>C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41.6 ± 2.10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26.2 ± 1.30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13.50 ± 0.40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2.7 ± 0.05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0.27 ± 0.05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0556262"/>
                  </a:ext>
                </a:extLst>
              </a:tr>
              <a:tr h="29318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24:0 L:D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38.7 ± 2.40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30.2 ± 1.50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20.4 ± 2.20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5.1 ± 1.20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0.51 ± 0.10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512707"/>
                  </a:ext>
                </a:extLst>
              </a:tr>
              <a:tr h="29318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20:4 L:D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53.2 ± 0.50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28.5 ± 3.80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15.6 ± 1.40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4.2 ± 0.10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0.60 ± 0.10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3648002"/>
                  </a:ext>
                </a:extLst>
              </a:tr>
              <a:tr h="29318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18:6 L:D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50.4 ± 1.20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25.8 ± 1.10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14.4 ± 1.60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2.8 ± 0.60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0.53 ± 0.01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925803"/>
                  </a:ext>
                </a:extLst>
              </a:tr>
              <a:tr h="29318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12:12 L:D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47.0 ± 1.80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24.7 ± 2.50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13.8 ± 0.50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3.8 ± 0.40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0.59 ± 0.20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6693178"/>
                  </a:ext>
                </a:extLst>
              </a:tr>
              <a:tr h="29318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10 mL</a:t>
                      </a:r>
                      <a:r>
                        <a:rPr lang="en-US" sz="2400" baseline="30000">
                          <a:effectLst/>
                          <a:latin typeface="Comic Sans MS "/>
                        </a:rPr>
                        <a:t>. </a:t>
                      </a:r>
                      <a:r>
                        <a:rPr lang="en-US" sz="2400">
                          <a:effectLst/>
                          <a:latin typeface="Comic Sans MS "/>
                        </a:rPr>
                        <a:t>min</a:t>
                      </a:r>
                      <a:r>
                        <a:rPr lang="en-US" sz="2400" baseline="30000">
                          <a:effectLst/>
                          <a:latin typeface="Comic Sans MS "/>
                        </a:rPr>
                        <a:t>-1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41.8 ± 1.70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27.3 ± 1.50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10.3 ± 2.60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5.2 ± 0.25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1.13 ± 0.30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2805962"/>
                  </a:ext>
                </a:extLst>
              </a:tr>
              <a:tr h="29318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20 mL</a:t>
                      </a:r>
                      <a:r>
                        <a:rPr lang="en-US" sz="2400" baseline="30000">
                          <a:effectLst/>
                          <a:latin typeface="Comic Sans MS "/>
                        </a:rPr>
                        <a:t>.</a:t>
                      </a:r>
                      <a:r>
                        <a:rPr lang="en-US" sz="2400">
                          <a:effectLst/>
                          <a:latin typeface="Comic Sans MS "/>
                        </a:rPr>
                        <a:t> min</a:t>
                      </a:r>
                      <a:r>
                        <a:rPr lang="en-US" sz="2400" baseline="30000">
                          <a:effectLst/>
                          <a:latin typeface="Comic Sans MS "/>
                        </a:rPr>
                        <a:t>-1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36.6 ± 3.80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22.5 ± 1.50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11.5 ± 1.30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3.5 ± 0.40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0.78 ± 0.10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223688"/>
                  </a:ext>
                </a:extLst>
              </a:tr>
              <a:tr h="29318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90 mL</a:t>
                      </a:r>
                      <a:r>
                        <a:rPr lang="en-US" sz="2400" baseline="30000">
                          <a:effectLst/>
                          <a:latin typeface="Comic Sans MS "/>
                        </a:rPr>
                        <a:t>. </a:t>
                      </a:r>
                      <a:r>
                        <a:rPr lang="en-US" sz="2400">
                          <a:effectLst/>
                          <a:latin typeface="Comic Sans MS "/>
                        </a:rPr>
                        <a:t>min</a:t>
                      </a:r>
                      <a:r>
                        <a:rPr lang="en-US" sz="2400" baseline="30000">
                          <a:effectLst/>
                          <a:latin typeface="Comic Sans MS "/>
                        </a:rPr>
                        <a:t>-1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25.4 ± 0.20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19.0 ± 2.60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11.5 ± 0.70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1.4 ± 0.07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0.19 ± 0.10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9644698"/>
                  </a:ext>
                </a:extLst>
              </a:tr>
              <a:tr h="29318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Comic Sans MS "/>
                        </a:rPr>
                        <a:t>Open pond</a:t>
                      </a:r>
                      <a:endParaRPr lang="el-GR" sz="240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49.9 ± 0.98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27.7 ± 3.4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21.2 ± 2.6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4.8 ± 0.30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omic Sans MS "/>
                        </a:rPr>
                        <a:t>1.15 ± 0.02</a:t>
                      </a:r>
                      <a:endParaRPr lang="el-GR" sz="2400" dirty="0">
                        <a:effectLst/>
                        <a:latin typeface="Comic Sans MS 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7002720"/>
                  </a:ext>
                </a:extLst>
              </a:tr>
            </a:tbl>
          </a:graphicData>
        </a:graphic>
      </p:graphicFrame>
      <p:pic>
        <p:nvPicPr>
          <p:cNvPr id="32" name="Picture 24">
            <a:extLst>
              <a:ext uri="{FF2B5EF4-FFF2-40B4-BE49-F238E27FC236}">
                <a16:creationId xmlns:a16="http://schemas.microsoft.com/office/drawing/2014/main" id="{78A8AC9F-8BA9-463E-9F12-54CC27DAB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088" y="40734141"/>
            <a:ext cx="96488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F68A4BA-A031-43DE-A17D-13F537FD0B2E}"/>
              </a:ext>
            </a:extLst>
          </p:cNvPr>
          <p:cNvSpPr/>
          <p:nvPr/>
        </p:nvSpPr>
        <p:spPr>
          <a:xfrm>
            <a:off x="16080543" y="35179229"/>
            <a:ext cx="1386189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Under the optimized growth conditions obtained from the laboratory-scale experiments (25</a:t>
            </a:r>
            <a:r>
              <a:rPr lang="en-US" sz="2600" baseline="300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o</a:t>
            </a:r>
            <a:r>
              <a:rPr lang="en-US" sz="26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C and continuous illumination) the microalga </a:t>
            </a:r>
            <a:r>
              <a:rPr lang="en-US" sz="2600" i="1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Tetraselmis striata</a:t>
            </a:r>
            <a:r>
              <a:rPr lang="en-US" sz="26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 was able to produce high quality biomass which was rich in nutrients that are important for fish growth. Experiments in a pilot-scale pond revealed the ability of </a:t>
            </a:r>
            <a:r>
              <a:rPr lang="en-US" sz="2600" i="1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T. striata </a:t>
            </a:r>
            <a:r>
              <a:rPr lang="en-US" sz="26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to grow in larger-scaled cultivation systems</a:t>
            </a:r>
            <a:r>
              <a:rPr lang="en-US" sz="2600" i="1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.</a:t>
            </a:r>
            <a:r>
              <a:rPr lang="en-US" sz="26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 Analysis of biomass produced in the pilot-scale reactor showed that the produced lipids contained EPA in high quantities (22.2%). </a:t>
            </a:r>
            <a:r>
              <a:rPr lang="en-GB" sz="26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Moreover, the biomass had significant quantities of crude protein with adequate amino acid content, indicating its suitability for incorporation into conventional fish feeds</a:t>
            </a:r>
            <a:r>
              <a:rPr lang="en-GB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l-GR" sz="2600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4FA9C96-B228-4133-92B6-9E246900A569}"/>
              </a:ext>
            </a:extLst>
          </p:cNvPr>
          <p:cNvSpPr txBox="1"/>
          <p:nvPr/>
        </p:nvSpPr>
        <p:spPr>
          <a:xfrm>
            <a:off x="21133888" y="34411195"/>
            <a:ext cx="2919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chemeClr val="bg1"/>
                </a:solidFill>
                <a:latin typeface="Comic Sans MS "/>
              </a:rPr>
              <a:t>CUNCLUSIONS</a:t>
            </a:r>
            <a:endParaRPr lang="el-GR" sz="2800" b="1" u="sng" dirty="0">
              <a:solidFill>
                <a:schemeClr val="bg1"/>
              </a:solidFill>
              <a:latin typeface="Comic Sans MS "/>
            </a:endParaRPr>
          </a:p>
        </p:txBody>
      </p:sp>
      <p:pic>
        <p:nvPicPr>
          <p:cNvPr id="35" name="Picture 818" descr="up_2017_logo_en">
            <a:extLst>
              <a:ext uri="{FF2B5EF4-FFF2-40B4-BE49-F238E27FC236}">
                <a16:creationId xmlns:a16="http://schemas.microsoft.com/office/drawing/2014/main" id="{93655A9A-C870-4EA7-AAA2-C9FCE18BF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9533" y="313550"/>
            <a:ext cx="5191466" cy="205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57A5436-08CF-4A55-8BF1-2580677A9B27}"/>
              </a:ext>
            </a:extLst>
          </p:cNvPr>
          <p:cNvSpPr txBox="1"/>
          <p:nvPr/>
        </p:nvSpPr>
        <p:spPr>
          <a:xfrm>
            <a:off x="502570" y="29055862"/>
            <a:ext cx="14617574" cy="10726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latin typeface="Comic Sans MS "/>
              </a:rPr>
              <a:t>Experiments were conducted at </a:t>
            </a:r>
            <a:r>
              <a:rPr lang="en-GB" sz="2600" dirty="0">
                <a:solidFill>
                  <a:schemeClr val="bg1"/>
                </a:solidFill>
                <a:latin typeface="Comic Sans MS "/>
              </a:rPr>
              <a:t>25</a:t>
            </a:r>
            <a:r>
              <a:rPr lang="en-GB" sz="2600" baseline="30000" dirty="0">
                <a:solidFill>
                  <a:schemeClr val="bg1"/>
                </a:solidFill>
                <a:latin typeface="Comic Sans MS "/>
              </a:rPr>
              <a:t>o</a:t>
            </a:r>
            <a:r>
              <a:rPr lang="en-GB" sz="2600" dirty="0">
                <a:solidFill>
                  <a:schemeClr val="bg1"/>
                </a:solidFill>
                <a:latin typeface="Comic Sans MS "/>
              </a:rPr>
              <a:t>C </a:t>
            </a:r>
            <a:r>
              <a:rPr lang="en-US" sz="2600" dirty="0">
                <a:solidFill>
                  <a:schemeClr val="bg1"/>
                </a:solidFill>
                <a:latin typeface="Comic Sans MS "/>
              </a:rPr>
              <a:t>to study the photoperiods of 20:4, 18:6, 12:12h L:D. Biomass was significantly affected by light absence and as the dark period was lengthened biomass efficiency reduced. The highest biomass productivities recorded at 24:0 and 20:4 L:D reached a maximum of 93.7 and 46.3 </a:t>
            </a:r>
            <a:r>
              <a:rPr lang="en-US" sz="26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mg L</a:t>
            </a:r>
            <a:r>
              <a:rPr lang="en-US" sz="2600" baseline="300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-1</a:t>
            </a:r>
            <a:r>
              <a:rPr lang="en-US" sz="26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 d</a:t>
            </a:r>
            <a:r>
              <a:rPr lang="en-US" sz="2600" baseline="300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-1</a:t>
            </a:r>
            <a:r>
              <a:rPr lang="en-US" sz="2600" dirty="0">
                <a:solidFill>
                  <a:schemeClr val="bg1"/>
                </a:solidFill>
                <a:latin typeface="Comic Sans MS "/>
              </a:rPr>
              <a:t>, respectively. 	</a:t>
            </a:r>
          </a:p>
          <a:p>
            <a:pPr algn="just"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latin typeface="Comic Sans MS "/>
              </a:rPr>
              <a:t>	Regarding nutrient removal, higher reduction rates recorded when light was adequate. Enhanced protein contents were observed mainly in the 24:0 and 20:4 L:D photoperiods where nitrogen assimilation was higher. Total chlorophyll, carbohydrates and lipids reduced as the dark period was extended (Table 2). </a:t>
            </a:r>
            <a:r>
              <a:rPr lang="en-US" sz="26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Under continuous illumination </a:t>
            </a:r>
            <a:r>
              <a:rPr lang="en-GB" sz="26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the effect of pure CO</a:t>
            </a:r>
            <a:r>
              <a:rPr lang="en-GB" sz="2600" baseline="-250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2</a:t>
            </a:r>
            <a:r>
              <a:rPr lang="en-GB" sz="26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 was also studied by applying flow rates of </a:t>
            </a:r>
            <a:r>
              <a:rPr lang="en-US" sz="26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10, 20 and 90 mL min</a:t>
            </a:r>
            <a:r>
              <a:rPr lang="en-US" sz="2600" baseline="300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-1</a:t>
            </a:r>
            <a:r>
              <a:rPr lang="en-GB" sz="26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. Experiments revealed that </a:t>
            </a:r>
            <a:r>
              <a:rPr lang="en-US" sz="2600" i="1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T. striata</a:t>
            </a:r>
            <a:r>
              <a:rPr lang="en-US" sz="26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 could not tolerate the high flow rate of 90 mL</a:t>
            </a:r>
            <a:r>
              <a:rPr lang="en-US" sz="2600" baseline="300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.</a:t>
            </a:r>
            <a:r>
              <a:rPr lang="en-US" sz="26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min</a:t>
            </a:r>
            <a:r>
              <a:rPr lang="en-US" sz="2600" baseline="300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-1</a:t>
            </a:r>
            <a:r>
              <a:rPr lang="en-US" sz="26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, as it significantly affected the pH of the growth substrate resulting in values of 5.8-6.5. The highest biomass productivity was recorded at 10 mL min</a:t>
            </a:r>
            <a:r>
              <a:rPr lang="en-US" sz="2600" baseline="300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-1</a:t>
            </a:r>
            <a:r>
              <a:rPr lang="en-US" sz="26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 flow rate and reached 87.5 mg L</a:t>
            </a:r>
            <a:r>
              <a:rPr lang="en-US" sz="2600" baseline="300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-1</a:t>
            </a:r>
            <a:r>
              <a:rPr lang="en-US" sz="26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 d</a:t>
            </a:r>
            <a:r>
              <a:rPr lang="en-US" sz="2600" baseline="300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-1</a:t>
            </a:r>
            <a:r>
              <a:rPr lang="en-US" sz="26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		Pigment content at 10 mL </a:t>
            </a:r>
            <a:r>
              <a:rPr lang="en-US" sz="2600" baseline="300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.</a:t>
            </a:r>
            <a:r>
              <a:rPr lang="en-US" sz="26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 min</a:t>
            </a:r>
            <a:r>
              <a:rPr lang="en-US" sz="2600" baseline="300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-1</a:t>
            </a:r>
            <a:r>
              <a:rPr lang="en-US" sz="26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 was the same as that recorded in the optimum growth conditions (5.2%) while at higher CO</a:t>
            </a:r>
            <a:r>
              <a:rPr lang="en-US" sz="2600" baseline="-250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2</a:t>
            </a:r>
            <a:r>
              <a:rPr lang="en-US" sz="26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 concentrations, both biomass productivity and pigment content decreased. Protein content (36.6-41.8%) decreased as the </a:t>
            </a:r>
            <a:r>
              <a:rPr lang="en-GB" sz="26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CO</a:t>
            </a:r>
            <a:r>
              <a:rPr lang="en-GB" sz="2600" baseline="-250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2</a:t>
            </a:r>
            <a:r>
              <a:rPr lang="en-US" sz="26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 flow rate increased, while carbohydrate content ranged between 10.3-11.5%. </a:t>
            </a:r>
          </a:p>
          <a:p>
            <a:pPr algn="just"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		In the pilot-scale reactor </a:t>
            </a:r>
            <a:r>
              <a:rPr lang="en-GB" sz="2600" i="1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T. striata </a:t>
            </a:r>
            <a:r>
              <a:rPr lang="en-US" sz="26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was cultivated in an open raceway pond of 40 L capacity applying the optimum growth conditions of 25</a:t>
            </a:r>
            <a:r>
              <a:rPr lang="en-US" sz="2600" baseline="300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o</a:t>
            </a:r>
            <a:r>
              <a:rPr lang="en-US" sz="26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C and 24:0 L:D (Figure 2 a, b). CO</a:t>
            </a:r>
            <a:r>
              <a:rPr lang="en-US" sz="2600" baseline="-250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2</a:t>
            </a:r>
            <a:r>
              <a:rPr lang="en-US" sz="26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 was not added to the pilot reactor as a cost-cutting measure that could enable future full-scale cultivation of </a:t>
            </a:r>
            <a:r>
              <a:rPr lang="en-US" sz="2600" i="1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T. striata</a:t>
            </a:r>
            <a:r>
              <a:rPr lang="en-US" sz="26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. The strain presented similar biomass productivity and quality as  that obtained with the optimum lab-scale growth conditions. Amino acid and fatty acid obtained from the open pilot-scale pond showed that </a:t>
            </a:r>
            <a:r>
              <a:rPr lang="en-GB" sz="2600" i="1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T. striata </a:t>
            </a:r>
            <a:r>
              <a:rPr lang="en-GB" sz="26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could produce high essential amino acid content (21.5%) and a high essential to non-essential amino acid ratio (EAA/NEAA) of 1.01. Leucine was the dominant amino acid (4.6%). Finally, fatty acid analysis revealed that the microalga produced a high percentage of EPA (22.2%) and it should be mentioned that this polyunsaturated fatty acid is crucial for nutrition.</a:t>
            </a:r>
            <a:endParaRPr lang="en-US" sz="2600" dirty="0">
              <a:solidFill>
                <a:schemeClr val="bg1"/>
              </a:solidFill>
              <a:latin typeface="Comic Sans MS "/>
            </a:endParaRPr>
          </a:p>
        </p:txBody>
      </p:sp>
      <p:pic>
        <p:nvPicPr>
          <p:cNvPr id="36" name="Picture 35" descr="A picture containing indoor&#10;&#10;Description automatically generated">
            <a:extLst>
              <a:ext uri="{FF2B5EF4-FFF2-40B4-BE49-F238E27FC236}">
                <a16:creationId xmlns:a16="http://schemas.microsoft.com/office/drawing/2014/main" id="{4E7EE383-73CB-4D64-B82C-529F3F21935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6370427" y="19904770"/>
            <a:ext cx="7280883" cy="6082491"/>
          </a:xfrm>
          <a:prstGeom prst="rect">
            <a:avLst/>
          </a:prstGeom>
        </p:spPr>
      </p:pic>
      <p:pic>
        <p:nvPicPr>
          <p:cNvPr id="38" name="Picture 37" descr="A picture containing indoor&#10;&#10;Description automatically generated">
            <a:extLst>
              <a:ext uri="{FF2B5EF4-FFF2-40B4-BE49-F238E27FC236}">
                <a16:creationId xmlns:a16="http://schemas.microsoft.com/office/drawing/2014/main" id="{E8317C6D-03E6-4DAF-8024-AD68523A0459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24013925" y="19893793"/>
            <a:ext cx="5499468" cy="614308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F61992EB-0356-4064-90C6-15D13E2AC63E}"/>
              </a:ext>
            </a:extLst>
          </p:cNvPr>
          <p:cNvSpPr/>
          <p:nvPr/>
        </p:nvSpPr>
        <p:spPr>
          <a:xfrm rot="10800000" flipV="1">
            <a:off x="16560961" y="26538113"/>
            <a:ext cx="13050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spcAft>
                <a:spcPts val="0"/>
              </a:spcAft>
            </a:pPr>
            <a:r>
              <a:rPr lang="en-GB" sz="2400" b="1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Figure 2.</a:t>
            </a:r>
            <a:r>
              <a:rPr lang="en-GB" sz="24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 Growth of </a:t>
            </a:r>
            <a:r>
              <a:rPr lang="en-GB" sz="2400" i="1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Tetraselmis striata </a:t>
            </a:r>
            <a:r>
              <a:rPr lang="en-GB" sz="2400" dirty="0">
                <a:solidFill>
                  <a:schemeClr val="bg1"/>
                </a:solidFill>
                <a:latin typeface="Comic Sans MS "/>
                <a:ea typeface="Times New Roman" panose="02020603050405020304" pitchFamily="18" charset="0"/>
              </a:rPr>
              <a:t>in the pilot scale raceway pond. a) Cell density on first day of the experiment, b) cell density on the last day.</a:t>
            </a:r>
            <a:endParaRPr lang="el-GR" sz="2400" dirty="0">
              <a:solidFill>
                <a:schemeClr val="bg1"/>
              </a:solidFill>
              <a:latin typeface="Comic Sans MS 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E7EB55-E0FA-4BAB-991A-FAAAFFE33EA5}"/>
              </a:ext>
            </a:extLst>
          </p:cNvPr>
          <p:cNvSpPr txBox="1"/>
          <p:nvPr/>
        </p:nvSpPr>
        <p:spPr>
          <a:xfrm>
            <a:off x="17667514" y="20780262"/>
            <a:ext cx="1012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</a:t>
            </a:r>
            <a:endParaRPr lang="el-GR" sz="4000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6E410CC-2C3A-4CA5-BEC9-39A17B66657F}"/>
              </a:ext>
            </a:extLst>
          </p:cNvPr>
          <p:cNvSpPr txBox="1"/>
          <p:nvPr/>
        </p:nvSpPr>
        <p:spPr>
          <a:xfrm>
            <a:off x="24535872" y="20652018"/>
            <a:ext cx="1601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b</a:t>
            </a:r>
            <a:endParaRPr lang="el-G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5111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289</TotalTime>
  <Words>1789</Words>
  <Application>Microsoft Office PowerPoint</Application>
  <PresentationFormat>Custom</PresentationFormat>
  <Paragraphs>199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Comic Sans MS </vt:lpstr>
      <vt:lpstr>Corbel</vt:lpstr>
      <vt:lpstr>Gill Sans MT</vt:lpstr>
      <vt:lpstr>Times New Roman</vt:lpstr>
      <vt:lpstr>Parcel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ΠΑΤΡΙΝΟΥ ΒΑΣΙΛΙΚΗ</dc:creator>
  <cp:lastModifiedBy>ΠΑΤΡΙΝΟΥ ΒΑΣΙΛΙΚΗ</cp:lastModifiedBy>
  <cp:revision>70</cp:revision>
  <dcterms:created xsi:type="dcterms:W3CDTF">2022-01-27T07:40:55Z</dcterms:created>
  <dcterms:modified xsi:type="dcterms:W3CDTF">2022-01-31T09:09:11Z</dcterms:modified>
</cp:coreProperties>
</file>