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0" r:id="rId1"/>
  </p:sldMasterIdLst>
  <p:notesMasterIdLst>
    <p:notesMasterId r:id="rId3"/>
  </p:notesMasterIdLst>
  <p:handoutMasterIdLst>
    <p:handoutMasterId r:id="rId4"/>
  </p:handoutMasterIdLst>
  <p:sldIdLst>
    <p:sldId id="257" r:id="rId2"/>
  </p:sldIdLst>
  <p:sldSz cx="28800425" cy="23399750"/>
  <p:notesSz cx="6797675" cy="9926638"/>
  <p:defaultTextStyle>
    <a:defPPr>
      <a:defRPr lang="en-US"/>
    </a:defPPr>
    <a:lvl1pPr algn="r" rtl="0" eaLnBrk="0" fontAlgn="base" hangingPunct="0">
      <a:spcBef>
        <a:spcPct val="0"/>
      </a:spcBef>
      <a:spcAft>
        <a:spcPct val="0"/>
      </a:spcAft>
      <a:defRPr sz="1436" kern="1200">
        <a:solidFill>
          <a:schemeClr val="tx1"/>
        </a:solidFill>
        <a:latin typeface="Arial" panose="020B0604020202020204" pitchFamily="34" charset="0"/>
        <a:ea typeface="+mn-ea"/>
        <a:cs typeface="+mn-cs"/>
      </a:defRPr>
    </a:lvl1pPr>
    <a:lvl2pPr marL="285430" algn="r" rtl="0" eaLnBrk="0" fontAlgn="base" hangingPunct="0">
      <a:spcBef>
        <a:spcPct val="0"/>
      </a:spcBef>
      <a:spcAft>
        <a:spcPct val="0"/>
      </a:spcAft>
      <a:defRPr sz="1436" kern="1200">
        <a:solidFill>
          <a:schemeClr val="tx1"/>
        </a:solidFill>
        <a:latin typeface="Arial" panose="020B0604020202020204" pitchFamily="34" charset="0"/>
        <a:ea typeface="+mn-ea"/>
        <a:cs typeface="+mn-cs"/>
      </a:defRPr>
    </a:lvl2pPr>
    <a:lvl3pPr marL="570860" algn="r" rtl="0" eaLnBrk="0" fontAlgn="base" hangingPunct="0">
      <a:spcBef>
        <a:spcPct val="0"/>
      </a:spcBef>
      <a:spcAft>
        <a:spcPct val="0"/>
      </a:spcAft>
      <a:defRPr sz="1436" kern="1200">
        <a:solidFill>
          <a:schemeClr val="tx1"/>
        </a:solidFill>
        <a:latin typeface="Arial" panose="020B0604020202020204" pitchFamily="34" charset="0"/>
        <a:ea typeface="+mn-ea"/>
        <a:cs typeface="+mn-cs"/>
      </a:defRPr>
    </a:lvl3pPr>
    <a:lvl4pPr marL="856290" algn="r" rtl="0" eaLnBrk="0" fontAlgn="base" hangingPunct="0">
      <a:spcBef>
        <a:spcPct val="0"/>
      </a:spcBef>
      <a:spcAft>
        <a:spcPct val="0"/>
      </a:spcAft>
      <a:defRPr sz="1436" kern="1200">
        <a:solidFill>
          <a:schemeClr val="tx1"/>
        </a:solidFill>
        <a:latin typeface="Arial" panose="020B0604020202020204" pitchFamily="34" charset="0"/>
        <a:ea typeface="+mn-ea"/>
        <a:cs typeface="+mn-cs"/>
      </a:defRPr>
    </a:lvl4pPr>
    <a:lvl5pPr marL="1141720" algn="r" rtl="0" eaLnBrk="0" fontAlgn="base" hangingPunct="0">
      <a:spcBef>
        <a:spcPct val="0"/>
      </a:spcBef>
      <a:spcAft>
        <a:spcPct val="0"/>
      </a:spcAft>
      <a:defRPr sz="1436" kern="1200">
        <a:solidFill>
          <a:schemeClr val="tx1"/>
        </a:solidFill>
        <a:latin typeface="Arial" panose="020B0604020202020204" pitchFamily="34" charset="0"/>
        <a:ea typeface="+mn-ea"/>
        <a:cs typeface="+mn-cs"/>
      </a:defRPr>
    </a:lvl5pPr>
    <a:lvl6pPr marL="1427150" algn="l" defTabSz="570860" rtl="0" eaLnBrk="1" latinLnBrk="0" hangingPunct="1">
      <a:defRPr sz="1436" kern="1200">
        <a:solidFill>
          <a:schemeClr val="tx1"/>
        </a:solidFill>
        <a:latin typeface="Arial" panose="020B0604020202020204" pitchFamily="34" charset="0"/>
        <a:ea typeface="+mn-ea"/>
        <a:cs typeface="+mn-cs"/>
      </a:defRPr>
    </a:lvl6pPr>
    <a:lvl7pPr marL="1712580" algn="l" defTabSz="570860" rtl="0" eaLnBrk="1" latinLnBrk="0" hangingPunct="1">
      <a:defRPr sz="1436" kern="1200">
        <a:solidFill>
          <a:schemeClr val="tx1"/>
        </a:solidFill>
        <a:latin typeface="Arial" panose="020B0604020202020204" pitchFamily="34" charset="0"/>
        <a:ea typeface="+mn-ea"/>
        <a:cs typeface="+mn-cs"/>
      </a:defRPr>
    </a:lvl7pPr>
    <a:lvl8pPr marL="1998010" algn="l" defTabSz="570860" rtl="0" eaLnBrk="1" latinLnBrk="0" hangingPunct="1">
      <a:defRPr sz="1436" kern="1200">
        <a:solidFill>
          <a:schemeClr val="tx1"/>
        </a:solidFill>
        <a:latin typeface="Arial" panose="020B0604020202020204" pitchFamily="34" charset="0"/>
        <a:ea typeface="+mn-ea"/>
        <a:cs typeface="+mn-cs"/>
      </a:defRPr>
    </a:lvl8pPr>
    <a:lvl9pPr marL="2283440" algn="l" defTabSz="570860" rtl="0" eaLnBrk="1" latinLnBrk="0" hangingPunct="1">
      <a:defRPr sz="1436"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370" userDrawn="1">
          <p15:clr>
            <a:srgbClr val="A4A3A4"/>
          </p15:clr>
        </p15:guide>
        <p15:guide id="2" pos="90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 initials="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5B9BD5"/>
    <a:srgbClr val="24269C"/>
    <a:srgbClr val="6AB950"/>
    <a:srgbClr val="FFFFFF"/>
    <a:srgbClr val="312F31"/>
    <a:srgbClr val="BADA55"/>
    <a:srgbClr val="99FF66"/>
    <a:srgbClr val="0000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093" autoAdjust="0"/>
    <p:restoredTop sz="94434" autoAdjust="0"/>
  </p:normalViewPr>
  <p:slideViewPr>
    <p:cSldViewPr>
      <p:cViewPr>
        <p:scale>
          <a:sx n="50" d="100"/>
          <a:sy n="50" d="100"/>
        </p:scale>
        <p:origin x="-216" y="-630"/>
      </p:cViewPr>
      <p:guideLst>
        <p:guide orient="horz" pos="7370"/>
        <p:guide pos="90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50000"/>
              </a:spcBef>
              <a:defRPr sz="1200">
                <a:latin typeface="Times New Roman" panose="02020603050405020304" pitchFamily="18" charset="0"/>
              </a:defRPr>
            </a:lvl1pPr>
          </a:lstStyle>
          <a:p>
            <a:endParaRPr lang="en-US" altLang="el-GR"/>
          </a:p>
        </p:txBody>
      </p:sp>
      <p:sp>
        <p:nvSpPr>
          <p:cNvPr id="8195" name="Rectangle 1027"/>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50000"/>
              </a:spcBef>
              <a:defRPr sz="1200">
                <a:latin typeface="Times New Roman" panose="02020603050405020304" pitchFamily="18" charset="0"/>
              </a:defRPr>
            </a:lvl1pPr>
          </a:lstStyle>
          <a:p>
            <a:endParaRPr lang="en-US" altLang="el-GR"/>
          </a:p>
        </p:txBody>
      </p:sp>
      <p:sp>
        <p:nvSpPr>
          <p:cNvPr id="8196" name="Rectangle 1028"/>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50000"/>
              </a:spcBef>
              <a:defRPr sz="1200">
                <a:latin typeface="Times New Roman" panose="02020603050405020304" pitchFamily="18" charset="0"/>
              </a:defRPr>
            </a:lvl1pPr>
          </a:lstStyle>
          <a:p>
            <a:endParaRPr lang="en-US" altLang="el-GR"/>
          </a:p>
        </p:txBody>
      </p:sp>
      <p:sp>
        <p:nvSpPr>
          <p:cNvPr id="8197" name="Rectangle 1029"/>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50000"/>
              </a:spcBef>
              <a:defRPr sz="1200">
                <a:latin typeface="Times New Roman" panose="02020603050405020304" pitchFamily="18" charset="0"/>
              </a:defRPr>
            </a:lvl1pPr>
          </a:lstStyle>
          <a:p>
            <a:fld id="{6C0B2C89-8D20-4327-AC27-A283C7695B78}" type="slidenum">
              <a:rPr lang="en-US" altLang="el-GR"/>
              <a:pPr/>
              <a:t>‹#›</a:t>
            </a:fld>
            <a:endParaRPr lang="en-US" altLang="el-GR"/>
          </a:p>
        </p:txBody>
      </p:sp>
    </p:spTree>
    <p:extLst>
      <p:ext uri="{BB962C8B-B14F-4D97-AF65-F5344CB8AC3E}">
        <p14:creationId xmlns:p14="http://schemas.microsoft.com/office/powerpoint/2010/main" val="3690598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9A7B907-3938-48CC-BD48-68E630509F60}" type="datetimeFigureOut">
              <a:rPr lang="el-GR" smtClean="0"/>
              <a:t>23/6/2022</a:t>
            </a:fld>
            <a:endParaRPr lang="el-GR"/>
          </a:p>
        </p:txBody>
      </p:sp>
      <p:sp>
        <p:nvSpPr>
          <p:cNvPr id="4" name="Slide Image Placeholder 3"/>
          <p:cNvSpPr>
            <a:spLocks noGrp="1" noRot="1" noChangeAspect="1"/>
          </p:cNvSpPr>
          <p:nvPr>
            <p:ph type="sldImg" idx="2"/>
          </p:nvPr>
        </p:nvSpPr>
        <p:spPr>
          <a:xfrm>
            <a:off x="1338263" y="1241425"/>
            <a:ext cx="4121150"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567DB3-D42C-4E85-97FF-E6472048AC7C}" type="slidenum">
              <a:rPr lang="el-GR" smtClean="0"/>
              <a:t>‹#›</a:t>
            </a:fld>
            <a:endParaRPr lang="el-GR"/>
          </a:p>
        </p:txBody>
      </p:sp>
    </p:spTree>
    <p:extLst>
      <p:ext uri="{BB962C8B-B14F-4D97-AF65-F5344CB8AC3E}">
        <p14:creationId xmlns:p14="http://schemas.microsoft.com/office/powerpoint/2010/main" val="4041330661"/>
      </p:ext>
    </p:extLst>
  </p:cSld>
  <p:clrMap bg1="lt1" tx1="dk1" bg2="lt2" tx2="dk2" accent1="accent1" accent2="accent2" accent3="accent3" accent4="accent4" accent5="accent5" accent6="accent6" hlink="hlink" folHlink="folHlink"/>
  <p:notesStyle>
    <a:lvl1pPr marL="0" algn="l" defTabSz="570860" rtl="0" eaLnBrk="1" latinLnBrk="0" hangingPunct="1">
      <a:defRPr sz="749" kern="1200">
        <a:solidFill>
          <a:schemeClr val="tx1"/>
        </a:solidFill>
        <a:latin typeface="+mn-lt"/>
        <a:ea typeface="+mn-ea"/>
        <a:cs typeface="+mn-cs"/>
      </a:defRPr>
    </a:lvl1pPr>
    <a:lvl2pPr marL="285430" algn="l" defTabSz="570860" rtl="0" eaLnBrk="1" latinLnBrk="0" hangingPunct="1">
      <a:defRPr sz="749" kern="1200">
        <a:solidFill>
          <a:schemeClr val="tx1"/>
        </a:solidFill>
        <a:latin typeface="+mn-lt"/>
        <a:ea typeface="+mn-ea"/>
        <a:cs typeface="+mn-cs"/>
      </a:defRPr>
    </a:lvl2pPr>
    <a:lvl3pPr marL="570860" algn="l" defTabSz="570860" rtl="0" eaLnBrk="1" latinLnBrk="0" hangingPunct="1">
      <a:defRPr sz="749" kern="1200">
        <a:solidFill>
          <a:schemeClr val="tx1"/>
        </a:solidFill>
        <a:latin typeface="+mn-lt"/>
        <a:ea typeface="+mn-ea"/>
        <a:cs typeface="+mn-cs"/>
      </a:defRPr>
    </a:lvl3pPr>
    <a:lvl4pPr marL="856290" algn="l" defTabSz="570860" rtl="0" eaLnBrk="1" latinLnBrk="0" hangingPunct="1">
      <a:defRPr sz="749" kern="1200">
        <a:solidFill>
          <a:schemeClr val="tx1"/>
        </a:solidFill>
        <a:latin typeface="+mn-lt"/>
        <a:ea typeface="+mn-ea"/>
        <a:cs typeface="+mn-cs"/>
      </a:defRPr>
    </a:lvl4pPr>
    <a:lvl5pPr marL="1141720" algn="l" defTabSz="570860" rtl="0" eaLnBrk="1" latinLnBrk="0" hangingPunct="1">
      <a:defRPr sz="749" kern="1200">
        <a:solidFill>
          <a:schemeClr val="tx1"/>
        </a:solidFill>
        <a:latin typeface="+mn-lt"/>
        <a:ea typeface="+mn-ea"/>
        <a:cs typeface="+mn-cs"/>
      </a:defRPr>
    </a:lvl5pPr>
    <a:lvl6pPr marL="1427150" algn="l" defTabSz="570860" rtl="0" eaLnBrk="1" latinLnBrk="0" hangingPunct="1">
      <a:defRPr sz="749" kern="1200">
        <a:solidFill>
          <a:schemeClr val="tx1"/>
        </a:solidFill>
        <a:latin typeface="+mn-lt"/>
        <a:ea typeface="+mn-ea"/>
        <a:cs typeface="+mn-cs"/>
      </a:defRPr>
    </a:lvl6pPr>
    <a:lvl7pPr marL="1712580" algn="l" defTabSz="570860" rtl="0" eaLnBrk="1" latinLnBrk="0" hangingPunct="1">
      <a:defRPr sz="749" kern="1200">
        <a:solidFill>
          <a:schemeClr val="tx1"/>
        </a:solidFill>
        <a:latin typeface="+mn-lt"/>
        <a:ea typeface="+mn-ea"/>
        <a:cs typeface="+mn-cs"/>
      </a:defRPr>
    </a:lvl7pPr>
    <a:lvl8pPr marL="1998010" algn="l" defTabSz="570860" rtl="0" eaLnBrk="1" latinLnBrk="0" hangingPunct="1">
      <a:defRPr sz="749" kern="1200">
        <a:solidFill>
          <a:schemeClr val="tx1"/>
        </a:solidFill>
        <a:latin typeface="+mn-lt"/>
        <a:ea typeface="+mn-ea"/>
        <a:cs typeface="+mn-cs"/>
      </a:defRPr>
    </a:lvl8pPr>
    <a:lvl9pPr marL="2283440" algn="l" defTabSz="570860" rtl="0" eaLnBrk="1" latinLnBrk="0" hangingPunct="1">
      <a:defRPr sz="7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22567DB3-D42C-4E85-97FF-E6472048AC7C}" type="slidenum">
              <a:rPr lang="el-GR" smtClean="0"/>
              <a:t>1</a:t>
            </a:fld>
            <a:endParaRPr lang="el-GR"/>
          </a:p>
        </p:txBody>
      </p:sp>
    </p:spTree>
    <p:extLst>
      <p:ext uri="{BB962C8B-B14F-4D97-AF65-F5344CB8AC3E}">
        <p14:creationId xmlns:p14="http://schemas.microsoft.com/office/powerpoint/2010/main" val="377721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3829544"/>
            <a:ext cx="24480361" cy="8146580"/>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12290287"/>
            <a:ext cx="21600319" cy="564952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6" name="Slide Number Placeholder 5"/>
          <p:cNvSpPr>
            <a:spLocks noGrp="1"/>
          </p:cNvSpPr>
          <p:nvPr>
            <p:ph type="sldNum" sz="quarter" idx="12"/>
          </p:nvPr>
        </p:nvSpPr>
        <p:spPr/>
        <p:txBody>
          <a:bodyPr/>
          <a:lstStyle/>
          <a:p>
            <a:fld id="{25CE440C-07A9-4396-8610-2FFF2D639B8D}" type="slidenum">
              <a:rPr lang="en-US" altLang="el-GR" smtClean="0"/>
              <a:pPr/>
              <a:t>‹#›</a:t>
            </a:fld>
            <a:endParaRPr lang="en-US" altLang="el-GR"/>
          </a:p>
        </p:txBody>
      </p:sp>
    </p:spTree>
    <p:extLst>
      <p:ext uri="{BB962C8B-B14F-4D97-AF65-F5344CB8AC3E}">
        <p14:creationId xmlns:p14="http://schemas.microsoft.com/office/powerpoint/2010/main" val="203732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6" name="Slide Number Placeholder 5"/>
          <p:cNvSpPr>
            <a:spLocks noGrp="1"/>
          </p:cNvSpPr>
          <p:nvPr>
            <p:ph type="sldNum" sz="quarter" idx="12"/>
          </p:nvPr>
        </p:nvSpPr>
        <p:spPr/>
        <p:txBody>
          <a:bodyPr/>
          <a:lstStyle/>
          <a:p>
            <a:fld id="{A05F4DE4-A30D-4587-AE42-A67DCFB7C326}" type="slidenum">
              <a:rPr lang="en-US" altLang="el-GR" smtClean="0"/>
              <a:pPr/>
              <a:t>‹#›</a:t>
            </a:fld>
            <a:endParaRPr lang="en-US" altLang="el-GR"/>
          </a:p>
        </p:txBody>
      </p:sp>
    </p:spTree>
    <p:extLst>
      <p:ext uri="{BB962C8B-B14F-4D97-AF65-F5344CB8AC3E}">
        <p14:creationId xmlns:p14="http://schemas.microsoft.com/office/powerpoint/2010/main" val="331394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245820"/>
            <a:ext cx="6210092" cy="1983020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1245820"/>
            <a:ext cx="18270270" cy="198302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6" name="Slide Number Placeholder 5"/>
          <p:cNvSpPr>
            <a:spLocks noGrp="1"/>
          </p:cNvSpPr>
          <p:nvPr>
            <p:ph type="sldNum" sz="quarter" idx="12"/>
          </p:nvPr>
        </p:nvSpPr>
        <p:spPr/>
        <p:txBody>
          <a:bodyPr/>
          <a:lstStyle/>
          <a:p>
            <a:fld id="{D8C8C0C3-2862-45AD-A0CF-AD890571AD97}" type="slidenum">
              <a:rPr lang="en-US" altLang="el-GR" smtClean="0"/>
              <a:pPr/>
              <a:t>‹#›</a:t>
            </a:fld>
            <a:endParaRPr lang="en-US" altLang="el-GR"/>
          </a:p>
        </p:txBody>
      </p:sp>
    </p:spTree>
    <p:extLst>
      <p:ext uri="{BB962C8B-B14F-4D97-AF65-F5344CB8AC3E}">
        <p14:creationId xmlns:p14="http://schemas.microsoft.com/office/powerpoint/2010/main" val="203916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6" name="Slide Number Placeholder 5"/>
          <p:cNvSpPr>
            <a:spLocks noGrp="1"/>
          </p:cNvSpPr>
          <p:nvPr>
            <p:ph type="sldNum" sz="quarter" idx="12"/>
          </p:nvPr>
        </p:nvSpPr>
        <p:spPr/>
        <p:txBody>
          <a:bodyPr/>
          <a:lstStyle/>
          <a:p>
            <a:fld id="{A2A0F2D9-28BE-4CE2-B02A-0BFA0EF30699}" type="slidenum">
              <a:rPr lang="en-US" altLang="el-GR" smtClean="0"/>
              <a:pPr/>
              <a:t>‹#›</a:t>
            </a:fld>
            <a:endParaRPr lang="en-US" altLang="el-GR"/>
          </a:p>
        </p:txBody>
      </p:sp>
    </p:spTree>
    <p:extLst>
      <p:ext uri="{BB962C8B-B14F-4D97-AF65-F5344CB8AC3E}">
        <p14:creationId xmlns:p14="http://schemas.microsoft.com/office/powerpoint/2010/main" val="154583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5833695"/>
            <a:ext cx="24840367" cy="9733644"/>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15659423"/>
            <a:ext cx="24840367" cy="5118694"/>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l-GR"/>
          </a:p>
        </p:txBody>
      </p:sp>
      <p:sp>
        <p:nvSpPr>
          <p:cNvPr id="5" name="Footer Placeholder 4"/>
          <p:cNvSpPr>
            <a:spLocks noGrp="1"/>
          </p:cNvSpPr>
          <p:nvPr>
            <p:ph type="ftr" sz="quarter" idx="11"/>
          </p:nvPr>
        </p:nvSpPr>
        <p:spPr/>
        <p:txBody>
          <a:bodyPr/>
          <a:lstStyle/>
          <a:p>
            <a:endParaRPr lang="en-US" altLang="el-GR"/>
          </a:p>
        </p:txBody>
      </p:sp>
      <p:sp>
        <p:nvSpPr>
          <p:cNvPr id="6" name="Slide Number Placeholder 5"/>
          <p:cNvSpPr>
            <a:spLocks noGrp="1"/>
          </p:cNvSpPr>
          <p:nvPr>
            <p:ph type="sldNum" sz="quarter" idx="12"/>
          </p:nvPr>
        </p:nvSpPr>
        <p:spPr/>
        <p:txBody>
          <a:bodyPr/>
          <a:lstStyle/>
          <a:p>
            <a:fld id="{EF09132F-E203-4CC4-9E93-26F54BF58266}" type="slidenum">
              <a:rPr lang="en-US" altLang="el-GR" smtClean="0"/>
              <a:pPr/>
              <a:t>‹#›</a:t>
            </a:fld>
            <a:endParaRPr lang="en-US" altLang="el-GR"/>
          </a:p>
        </p:txBody>
      </p:sp>
    </p:spTree>
    <p:extLst>
      <p:ext uri="{BB962C8B-B14F-4D97-AF65-F5344CB8AC3E}">
        <p14:creationId xmlns:p14="http://schemas.microsoft.com/office/powerpoint/2010/main" val="15784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6229100"/>
            <a:ext cx="12240181" cy="1484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6229100"/>
            <a:ext cx="12240181" cy="1484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l-GR"/>
          </a:p>
        </p:txBody>
      </p:sp>
      <p:sp>
        <p:nvSpPr>
          <p:cNvPr id="6" name="Footer Placeholder 5"/>
          <p:cNvSpPr>
            <a:spLocks noGrp="1"/>
          </p:cNvSpPr>
          <p:nvPr>
            <p:ph type="ftr" sz="quarter" idx="11"/>
          </p:nvPr>
        </p:nvSpPr>
        <p:spPr/>
        <p:txBody>
          <a:bodyPr/>
          <a:lstStyle/>
          <a:p>
            <a:endParaRPr lang="en-US" altLang="el-GR"/>
          </a:p>
        </p:txBody>
      </p:sp>
      <p:sp>
        <p:nvSpPr>
          <p:cNvPr id="7" name="Slide Number Placeholder 6"/>
          <p:cNvSpPr>
            <a:spLocks noGrp="1"/>
          </p:cNvSpPr>
          <p:nvPr>
            <p:ph type="sldNum" sz="quarter" idx="12"/>
          </p:nvPr>
        </p:nvSpPr>
        <p:spPr/>
        <p:txBody>
          <a:bodyPr/>
          <a:lstStyle/>
          <a:p>
            <a:fld id="{1A5707B8-71F4-4078-B307-637521CE47BB}" type="slidenum">
              <a:rPr lang="en-US" altLang="el-GR" smtClean="0"/>
              <a:pPr/>
              <a:t>‹#›</a:t>
            </a:fld>
            <a:endParaRPr lang="en-US" altLang="el-GR"/>
          </a:p>
        </p:txBody>
      </p:sp>
    </p:spTree>
    <p:extLst>
      <p:ext uri="{BB962C8B-B14F-4D97-AF65-F5344CB8AC3E}">
        <p14:creationId xmlns:p14="http://schemas.microsoft.com/office/powerpoint/2010/main" val="369752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245825"/>
            <a:ext cx="24840367" cy="4522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5736191"/>
            <a:ext cx="12183928" cy="2811218"/>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4" name="Content Placeholder 3"/>
          <p:cNvSpPr>
            <a:spLocks noGrp="1"/>
          </p:cNvSpPr>
          <p:nvPr>
            <p:ph sz="half" idx="2"/>
          </p:nvPr>
        </p:nvSpPr>
        <p:spPr>
          <a:xfrm>
            <a:off x="1983784" y="8547409"/>
            <a:ext cx="12183928" cy="125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5736191"/>
            <a:ext cx="12243932" cy="2811218"/>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0217" y="8547409"/>
            <a:ext cx="12243932" cy="125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l-GR"/>
          </a:p>
        </p:txBody>
      </p:sp>
      <p:sp>
        <p:nvSpPr>
          <p:cNvPr id="8" name="Footer Placeholder 7"/>
          <p:cNvSpPr>
            <a:spLocks noGrp="1"/>
          </p:cNvSpPr>
          <p:nvPr>
            <p:ph type="ftr" sz="quarter" idx="11"/>
          </p:nvPr>
        </p:nvSpPr>
        <p:spPr/>
        <p:txBody>
          <a:bodyPr/>
          <a:lstStyle/>
          <a:p>
            <a:endParaRPr lang="en-US" altLang="el-GR"/>
          </a:p>
        </p:txBody>
      </p:sp>
      <p:sp>
        <p:nvSpPr>
          <p:cNvPr id="9" name="Slide Number Placeholder 8"/>
          <p:cNvSpPr>
            <a:spLocks noGrp="1"/>
          </p:cNvSpPr>
          <p:nvPr>
            <p:ph type="sldNum" sz="quarter" idx="12"/>
          </p:nvPr>
        </p:nvSpPr>
        <p:spPr/>
        <p:txBody>
          <a:bodyPr/>
          <a:lstStyle/>
          <a:p>
            <a:fld id="{6059F5AA-E7FE-4438-AB9C-E2BDBB310994}" type="slidenum">
              <a:rPr lang="en-US" altLang="el-GR" smtClean="0"/>
              <a:pPr/>
              <a:t>‹#›</a:t>
            </a:fld>
            <a:endParaRPr lang="en-US" altLang="el-GR"/>
          </a:p>
        </p:txBody>
      </p:sp>
    </p:spTree>
    <p:extLst>
      <p:ext uri="{BB962C8B-B14F-4D97-AF65-F5344CB8AC3E}">
        <p14:creationId xmlns:p14="http://schemas.microsoft.com/office/powerpoint/2010/main" val="31121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l-GR"/>
          </a:p>
        </p:txBody>
      </p:sp>
      <p:sp>
        <p:nvSpPr>
          <p:cNvPr id="4" name="Footer Placeholder 3"/>
          <p:cNvSpPr>
            <a:spLocks noGrp="1"/>
          </p:cNvSpPr>
          <p:nvPr>
            <p:ph type="ftr" sz="quarter" idx="11"/>
          </p:nvPr>
        </p:nvSpPr>
        <p:spPr/>
        <p:txBody>
          <a:bodyPr/>
          <a:lstStyle/>
          <a:p>
            <a:endParaRPr lang="en-US" altLang="el-GR"/>
          </a:p>
        </p:txBody>
      </p:sp>
      <p:sp>
        <p:nvSpPr>
          <p:cNvPr id="5" name="Slide Number Placeholder 4"/>
          <p:cNvSpPr>
            <a:spLocks noGrp="1"/>
          </p:cNvSpPr>
          <p:nvPr>
            <p:ph type="sldNum" sz="quarter" idx="12"/>
          </p:nvPr>
        </p:nvSpPr>
        <p:spPr/>
        <p:txBody>
          <a:bodyPr/>
          <a:lstStyle/>
          <a:p>
            <a:fld id="{0954B65C-A86C-4145-8732-046694855033}" type="slidenum">
              <a:rPr lang="en-US" altLang="el-GR" smtClean="0"/>
              <a:pPr/>
              <a:t>‹#›</a:t>
            </a:fld>
            <a:endParaRPr lang="en-US" altLang="el-GR"/>
          </a:p>
        </p:txBody>
      </p:sp>
    </p:spTree>
    <p:extLst>
      <p:ext uri="{BB962C8B-B14F-4D97-AF65-F5344CB8AC3E}">
        <p14:creationId xmlns:p14="http://schemas.microsoft.com/office/powerpoint/2010/main" val="18813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l-GR"/>
          </a:p>
        </p:txBody>
      </p:sp>
      <p:sp>
        <p:nvSpPr>
          <p:cNvPr id="3" name="Footer Placeholder 2"/>
          <p:cNvSpPr>
            <a:spLocks noGrp="1"/>
          </p:cNvSpPr>
          <p:nvPr>
            <p:ph type="ftr" sz="quarter" idx="11"/>
          </p:nvPr>
        </p:nvSpPr>
        <p:spPr/>
        <p:txBody>
          <a:bodyPr/>
          <a:lstStyle/>
          <a:p>
            <a:endParaRPr lang="en-US" altLang="el-GR"/>
          </a:p>
        </p:txBody>
      </p:sp>
      <p:sp>
        <p:nvSpPr>
          <p:cNvPr id="4" name="Slide Number Placeholder 3"/>
          <p:cNvSpPr>
            <a:spLocks noGrp="1"/>
          </p:cNvSpPr>
          <p:nvPr>
            <p:ph type="sldNum" sz="quarter" idx="12"/>
          </p:nvPr>
        </p:nvSpPr>
        <p:spPr/>
        <p:txBody>
          <a:bodyPr/>
          <a:lstStyle/>
          <a:p>
            <a:fld id="{523AF2CC-F326-4AD2-9A5C-21077776BC37}" type="slidenum">
              <a:rPr lang="en-US" altLang="el-GR" smtClean="0"/>
              <a:pPr/>
              <a:t>‹#›</a:t>
            </a:fld>
            <a:endParaRPr lang="en-US" altLang="el-GR"/>
          </a:p>
        </p:txBody>
      </p:sp>
    </p:spTree>
    <p:extLst>
      <p:ext uri="{BB962C8B-B14F-4D97-AF65-F5344CB8AC3E}">
        <p14:creationId xmlns:p14="http://schemas.microsoft.com/office/powerpoint/2010/main" val="150651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559983"/>
            <a:ext cx="9288887" cy="5459942"/>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3369136"/>
            <a:ext cx="14580215" cy="16628989"/>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7019925"/>
            <a:ext cx="9288887" cy="13005279"/>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l-GR"/>
          </a:p>
        </p:txBody>
      </p:sp>
      <p:sp>
        <p:nvSpPr>
          <p:cNvPr id="6" name="Footer Placeholder 5"/>
          <p:cNvSpPr>
            <a:spLocks noGrp="1"/>
          </p:cNvSpPr>
          <p:nvPr>
            <p:ph type="ftr" sz="quarter" idx="11"/>
          </p:nvPr>
        </p:nvSpPr>
        <p:spPr/>
        <p:txBody>
          <a:bodyPr/>
          <a:lstStyle/>
          <a:p>
            <a:endParaRPr lang="en-US" altLang="el-GR"/>
          </a:p>
        </p:txBody>
      </p:sp>
      <p:sp>
        <p:nvSpPr>
          <p:cNvPr id="7" name="Slide Number Placeholder 6"/>
          <p:cNvSpPr>
            <a:spLocks noGrp="1"/>
          </p:cNvSpPr>
          <p:nvPr>
            <p:ph type="sldNum" sz="quarter" idx="12"/>
          </p:nvPr>
        </p:nvSpPr>
        <p:spPr/>
        <p:txBody>
          <a:bodyPr/>
          <a:lstStyle/>
          <a:p>
            <a:fld id="{C49C6E87-F080-442A-94CB-456B825E32DA}" type="slidenum">
              <a:rPr lang="en-US" altLang="el-GR" smtClean="0"/>
              <a:pPr/>
              <a:t>‹#›</a:t>
            </a:fld>
            <a:endParaRPr lang="en-US" altLang="el-GR"/>
          </a:p>
        </p:txBody>
      </p:sp>
    </p:spTree>
    <p:extLst>
      <p:ext uri="{BB962C8B-B14F-4D97-AF65-F5344CB8AC3E}">
        <p14:creationId xmlns:p14="http://schemas.microsoft.com/office/powerpoint/2010/main" val="13860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559983"/>
            <a:ext cx="9288887" cy="5459942"/>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3369136"/>
            <a:ext cx="14580215" cy="16628989"/>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7019925"/>
            <a:ext cx="9288887" cy="13005279"/>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l-GR"/>
          </a:p>
        </p:txBody>
      </p:sp>
      <p:sp>
        <p:nvSpPr>
          <p:cNvPr id="6" name="Footer Placeholder 5"/>
          <p:cNvSpPr>
            <a:spLocks noGrp="1"/>
          </p:cNvSpPr>
          <p:nvPr>
            <p:ph type="ftr" sz="quarter" idx="11"/>
          </p:nvPr>
        </p:nvSpPr>
        <p:spPr/>
        <p:txBody>
          <a:bodyPr/>
          <a:lstStyle/>
          <a:p>
            <a:endParaRPr lang="en-US" altLang="el-GR"/>
          </a:p>
        </p:txBody>
      </p:sp>
      <p:sp>
        <p:nvSpPr>
          <p:cNvPr id="7" name="Slide Number Placeholder 6"/>
          <p:cNvSpPr>
            <a:spLocks noGrp="1"/>
          </p:cNvSpPr>
          <p:nvPr>
            <p:ph type="sldNum" sz="quarter" idx="12"/>
          </p:nvPr>
        </p:nvSpPr>
        <p:spPr/>
        <p:txBody>
          <a:bodyPr/>
          <a:lstStyle/>
          <a:p>
            <a:fld id="{D60E5CEE-C371-41C0-8A45-76EF16B7183E}" type="slidenum">
              <a:rPr lang="en-US" altLang="el-GR" smtClean="0"/>
              <a:pPr/>
              <a:t>‹#›</a:t>
            </a:fld>
            <a:endParaRPr lang="en-US" altLang="el-GR"/>
          </a:p>
        </p:txBody>
      </p:sp>
    </p:spTree>
    <p:extLst>
      <p:ext uri="{BB962C8B-B14F-4D97-AF65-F5344CB8AC3E}">
        <p14:creationId xmlns:p14="http://schemas.microsoft.com/office/powerpoint/2010/main" val="109141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B9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245825"/>
            <a:ext cx="24840367" cy="4522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6229100"/>
            <a:ext cx="24840367" cy="14846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21688107"/>
            <a:ext cx="6480096" cy="1245820"/>
          </a:xfrm>
          <a:prstGeom prst="rect">
            <a:avLst/>
          </a:prstGeom>
        </p:spPr>
        <p:txBody>
          <a:bodyPr vert="horz" lIns="91440" tIns="45720" rIns="91440" bIns="45720" rtlCol="0" anchor="ctr"/>
          <a:lstStyle>
            <a:lvl1pPr algn="l">
              <a:defRPr sz="3780">
                <a:solidFill>
                  <a:schemeClr val="tx1">
                    <a:tint val="75000"/>
                  </a:schemeClr>
                </a:solidFill>
              </a:defRPr>
            </a:lvl1pPr>
          </a:lstStyle>
          <a:p>
            <a:endParaRPr lang="en-US" altLang="el-GR"/>
          </a:p>
        </p:txBody>
      </p:sp>
      <p:sp>
        <p:nvSpPr>
          <p:cNvPr id="5" name="Footer Placeholder 4"/>
          <p:cNvSpPr>
            <a:spLocks noGrp="1"/>
          </p:cNvSpPr>
          <p:nvPr>
            <p:ph type="ftr" sz="quarter" idx="3"/>
          </p:nvPr>
        </p:nvSpPr>
        <p:spPr>
          <a:xfrm>
            <a:off x="9540141" y="21688107"/>
            <a:ext cx="9720143" cy="124582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ltLang="el-GR"/>
          </a:p>
        </p:txBody>
      </p:sp>
      <p:sp>
        <p:nvSpPr>
          <p:cNvPr id="6" name="Slide Number Placeholder 5"/>
          <p:cNvSpPr>
            <a:spLocks noGrp="1"/>
          </p:cNvSpPr>
          <p:nvPr>
            <p:ph type="sldNum" sz="quarter" idx="4"/>
          </p:nvPr>
        </p:nvSpPr>
        <p:spPr>
          <a:xfrm>
            <a:off x="20340300" y="21688107"/>
            <a:ext cx="6480096" cy="1245820"/>
          </a:xfrm>
          <a:prstGeom prst="rect">
            <a:avLst/>
          </a:prstGeom>
        </p:spPr>
        <p:txBody>
          <a:bodyPr vert="horz" lIns="91440" tIns="45720" rIns="91440" bIns="45720" rtlCol="0" anchor="ctr"/>
          <a:lstStyle>
            <a:lvl1pPr algn="r">
              <a:defRPr sz="3780">
                <a:solidFill>
                  <a:schemeClr val="tx1">
                    <a:tint val="75000"/>
                  </a:schemeClr>
                </a:solidFill>
              </a:defRPr>
            </a:lvl1pPr>
          </a:lstStyle>
          <a:p>
            <a:fld id="{DFE157E2-440D-44F3-8895-C381210F87B8}" type="slidenum">
              <a:rPr lang="en-US" altLang="el-GR" smtClean="0"/>
              <a:pPr/>
              <a:t>‹#›</a:t>
            </a:fld>
            <a:endParaRPr lang="en-US" altLang="el-GR"/>
          </a:p>
        </p:txBody>
      </p:sp>
    </p:spTree>
    <p:extLst>
      <p:ext uri="{BB962C8B-B14F-4D97-AF65-F5344CB8AC3E}">
        <p14:creationId xmlns:p14="http://schemas.microsoft.com/office/powerpoint/2010/main" val="17685923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oleObject" Target="../embeddings/oleObject2.bin"/><Relationship Id="rId1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8.jpeg"/><Relationship Id="rId12" Type="http://schemas.openxmlformats.org/officeDocument/2006/relationships/image" Target="../media/image1.wmf"/><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3.wmf"/><Relationship Id="rId20"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1.bin"/><Relationship Id="rId5" Type="http://schemas.openxmlformats.org/officeDocument/2006/relationships/image" Target="../media/image6.png"/><Relationship Id="rId15" Type="http://schemas.openxmlformats.org/officeDocument/2006/relationships/oleObject" Target="../embeddings/oleObject3.bin"/><Relationship Id="rId10" Type="http://schemas.openxmlformats.org/officeDocument/2006/relationships/image" Target="../media/image11.png"/><Relationship Id="rId19" Type="http://schemas.openxmlformats.org/officeDocument/2006/relationships/image" Target="../media/image4.wmf"/><Relationship Id="rId4" Type="http://schemas.openxmlformats.org/officeDocument/2006/relationships/image" Target="../media/image5.jpg"/><Relationship Id="rId9" Type="http://schemas.openxmlformats.org/officeDocument/2006/relationships/image" Target="../media/image10.jpeg"/><Relationship Id="rId1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6644" y="3778995"/>
            <a:ext cx="6694116" cy="19359387"/>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286644" y="3778995"/>
            <a:ext cx="6694116" cy="924054"/>
          </a:xfrm>
          <a:prstGeom prst="rect">
            <a:avLst/>
          </a:prstGeom>
          <a:solidFill>
            <a:srgbClr val="24269C"/>
          </a:solidFill>
        </p:spPr>
        <p:txBody>
          <a:bodyPr wrap="square" rtlCol="0">
            <a:spAutoFit/>
          </a:bodyPr>
          <a:lstStyle/>
          <a:p>
            <a:endParaRPr lang="en-US" dirty="0"/>
          </a:p>
        </p:txBody>
      </p:sp>
      <p:sp>
        <p:nvSpPr>
          <p:cNvPr id="13" name="Rectangle 8"/>
          <p:cNvSpPr>
            <a:spLocks noChangeArrowheads="1"/>
          </p:cNvSpPr>
          <p:nvPr/>
        </p:nvSpPr>
        <p:spPr bwMode="auto">
          <a:xfrm>
            <a:off x="7499660" y="145872"/>
            <a:ext cx="20524908" cy="15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2711" tIns="26354" rIns="52711" bIns="26354">
            <a:spAutoFit/>
          </a:bodyPr>
          <a:lstStyle>
            <a:lvl1pPr algn="l" defTabSz="1152525">
              <a:defRPr sz="2400">
                <a:solidFill>
                  <a:schemeClr val="tx1"/>
                </a:solidFill>
                <a:latin typeface="Times New Roman" panose="02020603050405020304" pitchFamily="18" charset="0"/>
              </a:defRPr>
            </a:lvl1pPr>
            <a:lvl2pPr marL="574675" algn="l" defTabSz="1152525">
              <a:defRPr sz="2400">
                <a:solidFill>
                  <a:schemeClr val="tx1"/>
                </a:solidFill>
                <a:latin typeface="Times New Roman" panose="02020603050405020304" pitchFamily="18" charset="0"/>
              </a:defRPr>
            </a:lvl2pPr>
            <a:lvl3pPr marL="1152525" algn="l" defTabSz="1152525">
              <a:defRPr sz="2400">
                <a:solidFill>
                  <a:schemeClr val="tx1"/>
                </a:solidFill>
                <a:latin typeface="Times New Roman" panose="02020603050405020304" pitchFamily="18" charset="0"/>
              </a:defRPr>
            </a:lvl3pPr>
            <a:lvl4pPr marL="1728788" algn="l" defTabSz="1152525">
              <a:defRPr sz="2400">
                <a:solidFill>
                  <a:schemeClr val="tx1"/>
                </a:solidFill>
                <a:latin typeface="Times New Roman" panose="02020603050405020304" pitchFamily="18" charset="0"/>
              </a:defRPr>
            </a:lvl4pPr>
            <a:lvl5pPr marL="2314575" algn="l" defTabSz="1152525">
              <a:defRPr sz="2400">
                <a:solidFill>
                  <a:schemeClr val="tx1"/>
                </a:solidFill>
                <a:latin typeface="Times New Roman" panose="02020603050405020304" pitchFamily="18" charset="0"/>
              </a:defRPr>
            </a:lvl5pPr>
            <a:lvl6pPr marL="2771775" defTabSz="1152525" fontAlgn="base">
              <a:spcBef>
                <a:spcPct val="0"/>
              </a:spcBef>
              <a:spcAft>
                <a:spcPct val="0"/>
              </a:spcAft>
              <a:defRPr sz="2400">
                <a:solidFill>
                  <a:schemeClr val="tx1"/>
                </a:solidFill>
                <a:latin typeface="Times New Roman" panose="02020603050405020304" pitchFamily="18" charset="0"/>
              </a:defRPr>
            </a:lvl6pPr>
            <a:lvl7pPr marL="3228975" defTabSz="1152525" fontAlgn="base">
              <a:spcBef>
                <a:spcPct val="0"/>
              </a:spcBef>
              <a:spcAft>
                <a:spcPct val="0"/>
              </a:spcAft>
              <a:defRPr sz="2400">
                <a:solidFill>
                  <a:schemeClr val="tx1"/>
                </a:solidFill>
                <a:latin typeface="Times New Roman" panose="02020603050405020304" pitchFamily="18" charset="0"/>
              </a:defRPr>
            </a:lvl7pPr>
            <a:lvl8pPr marL="3686175" defTabSz="1152525" fontAlgn="base">
              <a:spcBef>
                <a:spcPct val="0"/>
              </a:spcBef>
              <a:spcAft>
                <a:spcPct val="0"/>
              </a:spcAft>
              <a:defRPr sz="2400">
                <a:solidFill>
                  <a:schemeClr val="tx1"/>
                </a:solidFill>
                <a:latin typeface="Times New Roman" panose="02020603050405020304" pitchFamily="18" charset="0"/>
              </a:defRPr>
            </a:lvl8pPr>
            <a:lvl9pPr marL="4143375" defTabSz="1152525" fontAlgn="base">
              <a:spcBef>
                <a:spcPct val="0"/>
              </a:spcBef>
              <a:spcAft>
                <a:spcPct val="0"/>
              </a:spcAft>
              <a:defRPr sz="2400">
                <a:solidFill>
                  <a:schemeClr val="tx1"/>
                </a:solidFill>
                <a:latin typeface="Times New Roman" panose="02020603050405020304" pitchFamily="18" charset="0"/>
              </a:defRPr>
            </a:lvl9pPr>
          </a:lstStyle>
          <a:p>
            <a:pPr algn="ctr">
              <a:spcAft>
                <a:spcPts val="0"/>
              </a:spcAft>
            </a:pPr>
            <a:r>
              <a:rPr lang="en-GB" sz="4800" b="1"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Cultivation of marine microalgae - Production of biomass and</a:t>
            </a:r>
          </a:p>
          <a:p>
            <a:pPr algn="ctr">
              <a:spcAft>
                <a:spcPts val="0"/>
              </a:spcAft>
            </a:pPr>
            <a:r>
              <a:rPr lang="en-GB" sz="4800" b="1"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high value added products</a:t>
            </a:r>
            <a:endParaRPr lang="el-GR" sz="4800" dirty="0">
              <a:solidFill>
                <a:schemeClr val="bg1"/>
              </a:solidFill>
              <a:latin typeface="Franklin Gothic Medium" panose="020B0603020102020204" pitchFamily="34" charset="0"/>
              <a:ea typeface="Times New Roman" panose="02020603050405020304" pitchFamily="18" charset="0"/>
            </a:endParaRPr>
          </a:p>
        </p:txBody>
      </p:sp>
      <p:sp>
        <p:nvSpPr>
          <p:cNvPr id="14" name="TextBox 13"/>
          <p:cNvSpPr txBox="1"/>
          <p:nvPr/>
        </p:nvSpPr>
        <p:spPr>
          <a:xfrm>
            <a:off x="7477845" y="1784727"/>
            <a:ext cx="18866097" cy="523220"/>
          </a:xfrm>
          <a:prstGeom prst="rect">
            <a:avLst/>
          </a:prstGeom>
          <a:noFill/>
        </p:spPr>
        <p:txBody>
          <a:bodyPr wrap="square" rtlCol="0">
            <a:spAutoFit/>
          </a:bodyPr>
          <a:lstStyle/>
          <a:p>
            <a:pPr algn="ctr">
              <a:spcAft>
                <a:spcPts val="0"/>
              </a:spcAft>
            </a:pP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V. Patrinou</a:t>
            </a:r>
            <a:r>
              <a:rPr lang="en-GB" sz="28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1</a:t>
            </a: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A. Daskalaki</a:t>
            </a:r>
            <a:r>
              <a:rPr lang="en-GB" sz="28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2</a:t>
            </a: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C.N. Economou</a:t>
            </a:r>
            <a:r>
              <a:rPr lang="en-GB" sz="28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3</a:t>
            </a: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a:t>
            </a:r>
            <a:r>
              <a:rPr lang="en-GB" sz="2800" dirty="0">
                <a:latin typeface="Franklin Gothic Medium" panose="020B0603020102020204" pitchFamily="34" charset="0"/>
                <a:ea typeface="Times New Roman" panose="02020603050405020304" pitchFamily="18" charset="0"/>
                <a:cs typeface="Calibri" panose="020F0502020204030204" pitchFamily="34" charset="0"/>
              </a:rPr>
              <a:t> </a:t>
            </a: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D. Bokas</a:t>
            </a:r>
            <a:r>
              <a:rPr lang="en-GB" sz="28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4</a:t>
            </a: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D.V. Vayenas</a:t>
            </a:r>
            <a:r>
              <a:rPr lang="en-GB" sz="28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3</a:t>
            </a: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G. Aggelis</a:t>
            </a:r>
            <a:r>
              <a:rPr lang="en-GB" sz="28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2</a:t>
            </a:r>
            <a:r>
              <a:rPr lang="en-GB" sz="28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and A.G. Tekerlekopoulou</a:t>
            </a:r>
            <a:r>
              <a:rPr lang="en-GB" sz="28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1</a:t>
            </a:r>
            <a:endParaRPr lang="el-GR" sz="2000" dirty="0">
              <a:solidFill>
                <a:schemeClr val="bg1"/>
              </a:solidFill>
              <a:latin typeface="Franklin Gothic Medium" panose="020B0603020102020204" pitchFamily="34" charset="0"/>
              <a:ea typeface="Times New Roman" panose="02020603050405020304" pitchFamily="18" charset="0"/>
            </a:endParaRPr>
          </a:p>
        </p:txBody>
      </p:sp>
      <p:sp>
        <p:nvSpPr>
          <p:cNvPr id="15" name="TextBox 14"/>
          <p:cNvSpPr txBox="1"/>
          <p:nvPr/>
        </p:nvSpPr>
        <p:spPr>
          <a:xfrm>
            <a:off x="394715" y="3839896"/>
            <a:ext cx="6408712" cy="523220"/>
          </a:xfrm>
          <a:prstGeom prst="rect">
            <a:avLst/>
          </a:prstGeom>
          <a:noFill/>
        </p:spPr>
        <p:txBody>
          <a:bodyPr wrap="square" rtlCol="0">
            <a:spAutoFit/>
          </a:bodyPr>
          <a:lstStyle/>
          <a:p>
            <a:pPr algn="ctr"/>
            <a:r>
              <a:rPr lang="en-US" sz="2800" dirty="0">
                <a:solidFill>
                  <a:schemeClr val="bg1"/>
                </a:solidFill>
                <a:latin typeface="Franklin Gothic Medium" panose="020B0603020102020204" pitchFamily="34" charset="0"/>
              </a:rPr>
              <a:t>INTRODUCTION AND METHODS</a:t>
            </a:r>
          </a:p>
        </p:txBody>
      </p:sp>
      <p:sp>
        <p:nvSpPr>
          <p:cNvPr id="19" name="TextBox 18"/>
          <p:cNvSpPr txBox="1"/>
          <p:nvPr/>
        </p:nvSpPr>
        <p:spPr>
          <a:xfrm>
            <a:off x="7055396" y="3801195"/>
            <a:ext cx="6694116" cy="19359387"/>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7055396" y="3778995"/>
            <a:ext cx="6694116" cy="924054"/>
          </a:xfrm>
          <a:prstGeom prst="rect">
            <a:avLst/>
          </a:prstGeom>
          <a:solidFill>
            <a:srgbClr val="24269C"/>
          </a:solidFill>
        </p:spPr>
        <p:txBody>
          <a:bodyPr wrap="square" rtlCol="0">
            <a:spAutoFit/>
          </a:bodyPr>
          <a:lstStyle/>
          <a:p>
            <a:endParaRPr lang="en-US" dirty="0"/>
          </a:p>
        </p:txBody>
      </p:sp>
      <p:sp>
        <p:nvSpPr>
          <p:cNvPr id="21" name="TextBox 20"/>
          <p:cNvSpPr txBox="1"/>
          <p:nvPr/>
        </p:nvSpPr>
        <p:spPr>
          <a:xfrm>
            <a:off x="7199412" y="3778995"/>
            <a:ext cx="6408712" cy="523220"/>
          </a:xfrm>
          <a:prstGeom prst="rect">
            <a:avLst/>
          </a:prstGeom>
          <a:noFill/>
        </p:spPr>
        <p:txBody>
          <a:bodyPr wrap="square" rtlCol="0">
            <a:spAutoFit/>
          </a:bodyPr>
          <a:lstStyle/>
          <a:p>
            <a:pPr algn="ctr"/>
            <a:r>
              <a:rPr lang="en-US" sz="2800" dirty="0">
                <a:solidFill>
                  <a:schemeClr val="bg1"/>
                </a:solidFill>
                <a:latin typeface="Franklin Gothic Medium" panose="020B0603020102020204" pitchFamily="34" charset="0"/>
              </a:rPr>
              <a:t>RESULTS</a:t>
            </a:r>
          </a:p>
        </p:txBody>
      </p:sp>
      <p:sp>
        <p:nvSpPr>
          <p:cNvPr id="22" name="TextBox 21"/>
          <p:cNvSpPr txBox="1"/>
          <p:nvPr/>
        </p:nvSpPr>
        <p:spPr>
          <a:xfrm>
            <a:off x="13824148" y="3778995"/>
            <a:ext cx="6694116" cy="19359387"/>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13824148" y="3778995"/>
            <a:ext cx="6694116" cy="924054"/>
          </a:xfrm>
          <a:prstGeom prst="rect">
            <a:avLst/>
          </a:prstGeom>
          <a:solidFill>
            <a:srgbClr val="24269C"/>
          </a:solidFill>
        </p:spPr>
        <p:txBody>
          <a:bodyPr wrap="square" rtlCol="0">
            <a:spAutoFit/>
          </a:bodyPr>
          <a:lstStyle/>
          <a:p>
            <a:endParaRPr lang="en-US" dirty="0"/>
          </a:p>
        </p:txBody>
      </p:sp>
      <p:sp>
        <p:nvSpPr>
          <p:cNvPr id="24" name="TextBox 23"/>
          <p:cNvSpPr txBox="1"/>
          <p:nvPr/>
        </p:nvSpPr>
        <p:spPr>
          <a:xfrm>
            <a:off x="13968164" y="3778995"/>
            <a:ext cx="6408712" cy="523220"/>
          </a:xfrm>
          <a:prstGeom prst="rect">
            <a:avLst/>
          </a:prstGeom>
          <a:noFill/>
        </p:spPr>
        <p:txBody>
          <a:bodyPr wrap="square" rtlCol="0">
            <a:spAutoFit/>
          </a:bodyPr>
          <a:lstStyle/>
          <a:p>
            <a:pPr algn="ctr"/>
            <a:r>
              <a:rPr lang="en-US" sz="2800" dirty="0">
                <a:solidFill>
                  <a:schemeClr val="bg1"/>
                </a:solidFill>
                <a:latin typeface="Franklin Gothic Medium" panose="020B0603020102020204" pitchFamily="34" charset="0"/>
              </a:rPr>
              <a:t>RESULTS</a:t>
            </a:r>
          </a:p>
        </p:txBody>
      </p:sp>
      <p:sp>
        <p:nvSpPr>
          <p:cNvPr id="25" name="TextBox 24"/>
          <p:cNvSpPr txBox="1"/>
          <p:nvPr/>
        </p:nvSpPr>
        <p:spPr>
          <a:xfrm>
            <a:off x="20592723" y="3774329"/>
            <a:ext cx="7920880" cy="19359387"/>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20592900" y="3778995"/>
            <a:ext cx="7920880" cy="924054"/>
          </a:xfrm>
          <a:prstGeom prst="rect">
            <a:avLst/>
          </a:prstGeom>
          <a:solidFill>
            <a:srgbClr val="24269C"/>
          </a:solidFill>
        </p:spPr>
        <p:txBody>
          <a:bodyPr wrap="square" rtlCol="0">
            <a:spAutoFit/>
          </a:bodyPr>
          <a:lstStyle/>
          <a:p>
            <a:endParaRPr lang="en-US" dirty="0"/>
          </a:p>
        </p:txBody>
      </p:sp>
      <p:sp>
        <p:nvSpPr>
          <p:cNvPr id="27" name="TextBox 26"/>
          <p:cNvSpPr txBox="1"/>
          <p:nvPr/>
        </p:nvSpPr>
        <p:spPr>
          <a:xfrm>
            <a:off x="20736916" y="3778995"/>
            <a:ext cx="7632848" cy="954107"/>
          </a:xfrm>
          <a:prstGeom prst="rect">
            <a:avLst/>
          </a:prstGeom>
          <a:noFill/>
        </p:spPr>
        <p:txBody>
          <a:bodyPr wrap="square" rtlCol="0">
            <a:spAutoFit/>
          </a:bodyPr>
          <a:lstStyle/>
          <a:p>
            <a:pPr algn="ctr"/>
            <a:r>
              <a:rPr lang="en-US" sz="2800" dirty="0">
                <a:solidFill>
                  <a:schemeClr val="bg1"/>
                </a:solidFill>
                <a:latin typeface="Franklin Gothic Medium" panose="020B0603020102020204" pitchFamily="34" charset="0"/>
              </a:rPr>
              <a:t>LIPID</a:t>
            </a:r>
          </a:p>
          <a:p>
            <a:pPr algn="ctr"/>
            <a:r>
              <a:rPr lang="en-US" sz="2800" dirty="0">
                <a:solidFill>
                  <a:schemeClr val="bg1"/>
                </a:solidFill>
                <a:latin typeface="Franklin Gothic Medium" panose="020B0603020102020204" pitchFamily="34" charset="0"/>
              </a:rPr>
              <a:t>ANALYSIS</a:t>
            </a:r>
          </a:p>
        </p:txBody>
      </p:sp>
      <p:sp>
        <p:nvSpPr>
          <p:cNvPr id="28" name="TextBox 27"/>
          <p:cNvSpPr txBox="1"/>
          <p:nvPr/>
        </p:nvSpPr>
        <p:spPr>
          <a:xfrm>
            <a:off x="20592900" y="14016181"/>
            <a:ext cx="7920880" cy="924054"/>
          </a:xfrm>
          <a:prstGeom prst="rect">
            <a:avLst/>
          </a:prstGeom>
          <a:solidFill>
            <a:srgbClr val="24269C"/>
          </a:solidFill>
        </p:spPr>
        <p:txBody>
          <a:bodyPr wrap="square" rtlCol="0">
            <a:spAutoFit/>
          </a:bodyPr>
          <a:lstStyle/>
          <a:p>
            <a:endParaRPr lang="en-US" dirty="0"/>
          </a:p>
        </p:txBody>
      </p:sp>
      <p:sp>
        <p:nvSpPr>
          <p:cNvPr id="29" name="TextBox 28"/>
          <p:cNvSpPr txBox="1"/>
          <p:nvPr/>
        </p:nvSpPr>
        <p:spPr>
          <a:xfrm>
            <a:off x="20736916" y="14100383"/>
            <a:ext cx="7632848" cy="523220"/>
          </a:xfrm>
          <a:prstGeom prst="rect">
            <a:avLst/>
          </a:prstGeom>
          <a:noFill/>
        </p:spPr>
        <p:txBody>
          <a:bodyPr wrap="square" rtlCol="0">
            <a:spAutoFit/>
          </a:bodyPr>
          <a:lstStyle/>
          <a:p>
            <a:pPr algn="ctr"/>
            <a:r>
              <a:rPr lang="en-US" sz="2800" dirty="0">
                <a:solidFill>
                  <a:schemeClr val="bg1"/>
                </a:solidFill>
                <a:latin typeface="Franklin Gothic Medium" panose="020B0603020102020204" pitchFamily="34" charset="0"/>
              </a:rPr>
              <a:t>CONCLUSIONS</a:t>
            </a:r>
          </a:p>
        </p:txBody>
      </p:sp>
      <p:sp>
        <p:nvSpPr>
          <p:cNvPr id="30" name="TextBox 29"/>
          <p:cNvSpPr txBox="1"/>
          <p:nvPr/>
        </p:nvSpPr>
        <p:spPr>
          <a:xfrm>
            <a:off x="430660" y="4859115"/>
            <a:ext cx="6408712" cy="7478970"/>
          </a:xfrm>
          <a:prstGeom prst="rect">
            <a:avLst/>
          </a:prstGeom>
          <a:noFill/>
        </p:spPr>
        <p:txBody>
          <a:bodyPr wrap="square" rtlCol="0">
            <a:spAutoFit/>
          </a:bodyPr>
          <a:lstStyle/>
          <a:p>
            <a:pPr algn="just">
              <a:spcAft>
                <a:spcPts val="0"/>
              </a:spcAft>
            </a:pPr>
            <a:r>
              <a:rPr lang="en-GB" sz="2000" dirty="0">
                <a:latin typeface="+mn-lt"/>
                <a:ea typeface="Times New Roman" panose="02020603050405020304" pitchFamily="18" charset="0"/>
                <a:cs typeface="Calibri" panose="020F0502020204030204" pitchFamily="34" charset="0"/>
              </a:rPr>
              <a:t>Marine microalgae are considered versatile cellular factories that produce a plethora of metabolic compounds. The broad range of high value added components they produce contains mainly lipids, carbohydrates and proteins. The addition of microalgal biomass into the diets of cultivated fish is beneficial as it leads to improved growth and fillet quality, increased deposition of proteins in muscle tissue, improved resistance to disease, and higher fatty acid content. </a:t>
            </a:r>
          </a:p>
          <a:p>
            <a:pPr algn="just" defTabSz="534988">
              <a:spcAft>
                <a:spcPts val="0"/>
              </a:spcAft>
            </a:pPr>
            <a:r>
              <a:rPr lang="el-GR" sz="2000" dirty="0">
                <a:latin typeface="+mn-lt"/>
                <a:ea typeface="Times New Roman" panose="02020603050405020304" pitchFamily="18" charset="0"/>
                <a:cs typeface="Calibri" panose="020F0502020204030204" pitchFamily="34" charset="0"/>
              </a:rPr>
              <a:t>	</a:t>
            </a:r>
            <a:r>
              <a:rPr lang="en-GB" sz="2000" dirty="0">
                <a:latin typeface="+mn-lt"/>
                <a:ea typeface="Times New Roman" panose="02020603050405020304" pitchFamily="18" charset="0"/>
                <a:cs typeface="Calibri" panose="020F0502020204030204" pitchFamily="34" charset="0"/>
              </a:rPr>
              <a:t>In this work, four marine microalgae were studied (Figure 1). </a:t>
            </a:r>
            <a:r>
              <a:rPr lang="en-GB" sz="2000" i="1" dirty="0">
                <a:latin typeface="+mn-lt"/>
                <a:ea typeface="Times New Roman" panose="02020603050405020304" pitchFamily="18" charset="0"/>
                <a:cs typeface="Calibri" panose="020F0502020204030204" pitchFamily="34" charset="0"/>
              </a:rPr>
              <a:t>Nannochloropsis </a:t>
            </a:r>
            <a:r>
              <a:rPr lang="en-GB" sz="2000" dirty="0">
                <a:latin typeface="+mn-lt"/>
                <a:ea typeface="Times New Roman" panose="02020603050405020304" pitchFamily="18" charset="0"/>
                <a:cs typeface="Calibri" panose="020F0502020204030204" pitchFamily="34" charset="0"/>
              </a:rPr>
              <a:t>sp.,</a:t>
            </a:r>
            <a:r>
              <a:rPr lang="en-GB" sz="2000" i="1" dirty="0">
                <a:latin typeface="+mn-lt"/>
                <a:ea typeface="Times New Roman" panose="02020603050405020304" pitchFamily="18" charset="0"/>
                <a:cs typeface="Calibri" panose="020F0502020204030204" pitchFamily="34" charset="0"/>
              </a:rPr>
              <a:t> Nannochloropsis oculata</a:t>
            </a:r>
            <a:r>
              <a:rPr lang="en-GB" sz="2000" dirty="0">
                <a:latin typeface="+mn-lt"/>
                <a:ea typeface="Times New Roman" panose="02020603050405020304" pitchFamily="18" charset="0"/>
                <a:cs typeface="Calibri" panose="020F0502020204030204" pitchFamily="34" charset="0"/>
              </a:rPr>
              <a:t>,</a:t>
            </a:r>
            <a:r>
              <a:rPr lang="en-GB" sz="2000" i="1" dirty="0">
                <a:latin typeface="+mn-lt"/>
                <a:ea typeface="Times New Roman" panose="02020603050405020304" pitchFamily="18" charset="0"/>
                <a:cs typeface="Calibri" panose="020F0502020204030204" pitchFamily="34" charset="0"/>
              </a:rPr>
              <a:t> Isochrysis galbana</a:t>
            </a:r>
            <a:r>
              <a:rPr lang="en-GB" sz="2000" dirty="0">
                <a:latin typeface="+mn-lt"/>
                <a:ea typeface="Times New Roman" panose="02020603050405020304" pitchFamily="18" charset="0"/>
                <a:cs typeface="Calibri" panose="020F0502020204030204" pitchFamily="34" charset="0"/>
              </a:rPr>
              <a:t> and</a:t>
            </a:r>
            <a:r>
              <a:rPr lang="en-GB" sz="2000" i="1" dirty="0">
                <a:latin typeface="+mn-lt"/>
                <a:ea typeface="Times New Roman" panose="02020603050405020304" pitchFamily="18" charset="0"/>
                <a:cs typeface="Calibri" panose="020F0502020204030204" pitchFamily="34" charset="0"/>
              </a:rPr>
              <a:t> Tetraselmis striata</a:t>
            </a:r>
            <a:r>
              <a:rPr lang="en-GB" sz="2000" dirty="0">
                <a:latin typeface="+mn-lt"/>
                <a:ea typeface="Times New Roman" panose="02020603050405020304" pitchFamily="18" charset="0"/>
                <a:cs typeface="Calibri" panose="020F0502020204030204" pitchFamily="34" charset="0"/>
              </a:rPr>
              <a:t>, are currently of high interest for aquafeeds and have the potential to produce important lipids. The study aimed to determine the most suitable microalga for full-scale production (Figure 2, Table 1). The strains were cultivated in drilling seawaters, and specific growth rate and biomass productivity were the determining parameters for the selection of the optimum microalga. Growth medium optimization was then performed for the chosen strain. Subsequent fatty acid analysis revealed significant</a:t>
            </a:r>
            <a:r>
              <a:rPr lang="en-GB" sz="2000" dirty="0">
                <a:latin typeface="+mn-lt"/>
              </a:rPr>
              <a:t> </a:t>
            </a:r>
            <a:r>
              <a:rPr lang="en-GB" sz="2000" dirty="0" err="1">
                <a:latin typeface="+mn-lt"/>
              </a:rPr>
              <a:t>eicosapentaenoic</a:t>
            </a:r>
            <a:r>
              <a:rPr lang="en-GB" sz="2000" dirty="0">
                <a:latin typeface="+mn-lt"/>
              </a:rPr>
              <a:t> acid</a:t>
            </a:r>
            <a:r>
              <a:rPr lang="en-GB" sz="2000" dirty="0">
                <a:latin typeface="+mn-lt"/>
                <a:ea typeface="Times New Roman" panose="02020603050405020304" pitchFamily="18" charset="0"/>
                <a:cs typeface="Calibri" panose="020F0502020204030204" pitchFamily="34" charset="0"/>
              </a:rPr>
              <a:t> (</a:t>
            </a:r>
            <a:r>
              <a:rPr lang="en-GB" sz="2000" dirty="0" err="1">
                <a:latin typeface="+mn-lt"/>
                <a:ea typeface="Times New Roman" panose="02020603050405020304" pitchFamily="18" charset="0"/>
                <a:cs typeface="Calibri" panose="020F0502020204030204" pitchFamily="34" charset="0"/>
              </a:rPr>
              <a:t>EPA</a:t>
            </a:r>
            <a:r>
              <a:rPr lang="en-GB" sz="2000" dirty="0">
                <a:latin typeface="+mn-lt"/>
                <a:ea typeface="Times New Roman" panose="02020603050405020304" pitchFamily="18" charset="0"/>
                <a:cs typeface="Calibri" panose="020F0502020204030204" pitchFamily="34" charset="0"/>
              </a:rPr>
              <a:t>) and </a:t>
            </a:r>
            <a:r>
              <a:rPr lang="en-GB" sz="2000" dirty="0">
                <a:latin typeface="+mn-lt"/>
              </a:rPr>
              <a:t>polyunsaturated fatty acid (</a:t>
            </a:r>
            <a:r>
              <a:rPr lang="en-US" sz="2000" dirty="0" err="1">
                <a:latin typeface="+mn-lt"/>
                <a:ea typeface="Times New Roman" panose="02020603050405020304" pitchFamily="18" charset="0"/>
                <a:cs typeface="Calibri" panose="020F0502020204030204" pitchFamily="34" charset="0"/>
              </a:rPr>
              <a:t>PUFA</a:t>
            </a:r>
            <a:r>
              <a:rPr lang="en-US" sz="2000" dirty="0">
                <a:latin typeface="+mn-lt"/>
                <a:ea typeface="Times New Roman" panose="02020603050405020304" pitchFamily="18" charset="0"/>
                <a:cs typeface="Calibri" panose="020F0502020204030204" pitchFamily="34" charset="0"/>
              </a:rPr>
              <a:t>) </a:t>
            </a:r>
            <a:r>
              <a:rPr lang="en-GB" sz="2000" dirty="0">
                <a:latin typeface="+mn-lt"/>
                <a:ea typeface="Times New Roman" panose="02020603050405020304" pitchFamily="18" charset="0"/>
                <a:cs typeface="Calibri" panose="020F0502020204030204" pitchFamily="34" charset="0"/>
              </a:rPr>
              <a:t>contents when the microalga was cultivated in the optimized growth medium. </a:t>
            </a:r>
            <a:endParaRPr lang="el-GR" sz="2000" dirty="0">
              <a:latin typeface="+mn-lt"/>
              <a:ea typeface="Times New Roman" panose="02020603050405020304" pitchFamily="18" charset="0"/>
            </a:endParaRPr>
          </a:p>
          <a:p>
            <a:pPr algn="l"/>
            <a:endParaRPr lang="en-US" sz="2000" dirty="0">
              <a:latin typeface="+mn-lt"/>
            </a:endParaRPr>
          </a:p>
        </p:txBody>
      </p:sp>
      <p:sp>
        <p:nvSpPr>
          <p:cNvPr id="3" name="Rectangle 2"/>
          <p:cNvSpPr/>
          <p:nvPr/>
        </p:nvSpPr>
        <p:spPr>
          <a:xfrm>
            <a:off x="286644" y="0"/>
            <a:ext cx="6694116" cy="3778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00" y="0"/>
            <a:ext cx="5616742" cy="3674325"/>
          </a:xfrm>
          <a:prstGeom prst="rect">
            <a:avLst/>
          </a:prstGeom>
        </p:spPr>
      </p:pic>
      <p:sp>
        <p:nvSpPr>
          <p:cNvPr id="31" name="TextBox 30">
            <a:extLst>
              <a:ext uri="{FF2B5EF4-FFF2-40B4-BE49-F238E27FC236}">
                <a16:creationId xmlns:a16="http://schemas.microsoft.com/office/drawing/2014/main" id="{A7161C48-F2B4-48FC-AF89-5580B24869FF}"/>
              </a:ext>
            </a:extLst>
          </p:cNvPr>
          <p:cNvSpPr txBox="1"/>
          <p:nvPr/>
        </p:nvSpPr>
        <p:spPr>
          <a:xfrm>
            <a:off x="20722443" y="15119442"/>
            <a:ext cx="7616050" cy="1938992"/>
          </a:xfrm>
          <a:prstGeom prst="rect">
            <a:avLst/>
          </a:prstGeom>
          <a:noFill/>
        </p:spPr>
        <p:txBody>
          <a:bodyPr wrap="square" rtlCol="0">
            <a:spAutoFit/>
          </a:bodyPr>
          <a:lstStyle/>
          <a:p>
            <a:pPr algn="just">
              <a:spcAft>
                <a:spcPts val="0"/>
              </a:spcAft>
            </a:pPr>
            <a:r>
              <a:rPr lang="en-GB" sz="2000" dirty="0">
                <a:latin typeface="+mn-lt"/>
                <a:ea typeface="Times New Roman" panose="02020603050405020304" pitchFamily="18" charset="0"/>
                <a:cs typeface="Calibri" panose="020F0502020204030204" pitchFamily="34" charset="0"/>
              </a:rPr>
              <a:t>The results of this study indicate that the marine microalgae </a:t>
            </a:r>
            <a:r>
              <a:rPr lang="en-GB" sz="2000" i="1" dirty="0">
                <a:latin typeface="+mn-lt"/>
                <a:ea typeface="Times New Roman" panose="02020603050405020304" pitchFamily="18" charset="0"/>
                <a:cs typeface="Calibri" panose="020F0502020204030204" pitchFamily="34" charset="0"/>
              </a:rPr>
              <a:t>T.</a:t>
            </a:r>
            <a:r>
              <a:rPr lang="en-GB" sz="2000" dirty="0">
                <a:latin typeface="+mn-lt"/>
                <a:ea typeface="Times New Roman" panose="02020603050405020304" pitchFamily="18" charset="0"/>
                <a:cs typeface="Calibri" panose="020F0502020204030204" pitchFamily="34" charset="0"/>
              </a:rPr>
              <a:t> </a:t>
            </a:r>
            <a:r>
              <a:rPr lang="en-GB" sz="2000" i="1" dirty="0">
                <a:latin typeface="+mn-lt"/>
                <a:ea typeface="Times New Roman" panose="02020603050405020304" pitchFamily="18" charset="0"/>
                <a:cs typeface="Calibri" panose="020F0502020204030204" pitchFamily="34" charset="0"/>
              </a:rPr>
              <a:t>striata</a:t>
            </a:r>
            <a:r>
              <a:rPr lang="en-GB" sz="2000" dirty="0">
                <a:latin typeface="+mn-lt"/>
                <a:ea typeface="Times New Roman" panose="02020603050405020304" pitchFamily="18" charset="0"/>
                <a:cs typeface="Calibri" panose="020F0502020204030204" pitchFamily="34" charset="0"/>
              </a:rPr>
              <a:t> is suitable for full-scale applications and can achieve significant biomass yields. Additionally, the strain is an important </a:t>
            </a:r>
            <a:r>
              <a:rPr lang="en-GB" sz="2000" dirty="0" err="1">
                <a:latin typeface="+mn-lt"/>
                <a:ea typeface="Times New Roman" panose="02020603050405020304" pitchFamily="18" charset="0"/>
                <a:cs typeface="Calibri" panose="020F0502020204030204" pitchFamily="34" charset="0"/>
              </a:rPr>
              <a:t>PUFA</a:t>
            </a:r>
            <a:r>
              <a:rPr lang="en-GB" sz="2000" dirty="0">
                <a:latin typeface="+mn-lt"/>
                <a:ea typeface="Times New Roman" panose="02020603050405020304" pitchFamily="18" charset="0"/>
                <a:cs typeface="Calibri" panose="020F0502020204030204" pitchFamily="34" charset="0"/>
              </a:rPr>
              <a:t> producer and its high nutritional value indicates its suitability for incorporation into aquafeeds. </a:t>
            </a:r>
            <a:endParaRPr lang="el-GR" sz="2000" dirty="0">
              <a:latin typeface="+mn-lt"/>
              <a:ea typeface="Times New Roman" panose="02020603050405020304" pitchFamily="18" charset="0"/>
            </a:endParaRPr>
          </a:p>
          <a:p>
            <a:pPr algn="l"/>
            <a:endParaRPr lang="en-US" sz="2000" dirty="0">
              <a:latin typeface="+mn-lt"/>
            </a:endParaRPr>
          </a:p>
        </p:txBody>
      </p:sp>
      <p:sp>
        <p:nvSpPr>
          <p:cNvPr id="32" name="Text Box 20">
            <a:extLst>
              <a:ext uri="{FF2B5EF4-FFF2-40B4-BE49-F238E27FC236}">
                <a16:creationId xmlns:a16="http://schemas.microsoft.com/office/drawing/2014/main" id="{510CFE4E-E372-40A7-BE5B-9EC7A3CBC007}"/>
              </a:ext>
            </a:extLst>
          </p:cNvPr>
          <p:cNvSpPr txBox="1">
            <a:spLocks noChangeArrowheads="1"/>
          </p:cNvSpPr>
          <p:nvPr/>
        </p:nvSpPr>
        <p:spPr bwMode="auto">
          <a:xfrm>
            <a:off x="20706660" y="19114345"/>
            <a:ext cx="7693005" cy="178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528" tIns="28264" rIns="56528" bIns="28264">
            <a:spAutoFit/>
          </a:bodyPr>
          <a:lstStyle>
            <a:lvl1pPr defTabSz="354013">
              <a:defRPr>
                <a:solidFill>
                  <a:schemeClr val="tx1"/>
                </a:solidFill>
                <a:latin typeface="Calibri" panose="020F0502020204030204" pitchFamily="34" charset="0"/>
              </a:defRPr>
            </a:lvl1pPr>
            <a:lvl2pPr marL="742950" indent="-285750" defTabSz="354013">
              <a:defRPr>
                <a:solidFill>
                  <a:schemeClr val="tx1"/>
                </a:solidFill>
                <a:latin typeface="Calibri" panose="020F0502020204030204" pitchFamily="34" charset="0"/>
              </a:defRPr>
            </a:lvl2pPr>
            <a:lvl3pPr marL="1143000" indent="-228600" defTabSz="354013">
              <a:defRPr>
                <a:solidFill>
                  <a:schemeClr val="tx1"/>
                </a:solidFill>
                <a:latin typeface="Calibri" panose="020F0502020204030204" pitchFamily="34" charset="0"/>
              </a:defRPr>
            </a:lvl3pPr>
            <a:lvl4pPr marL="1600200" indent="-228600" defTabSz="354013">
              <a:defRPr>
                <a:solidFill>
                  <a:schemeClr val="tx1"/>
                </a:solidFill>
                <a:latin typeface="Calibri" panose="020F0502020204030204" pitchFamily="34" charset="0"/>
              </a:defRPr>
            </a:lvl4pPr>
            <a:lvl5pPr marL="2057400" indent="-228600" defTabSz="354013">
              <a:defRPr>
                <a:solidFill>
                  <a:schemeClr val="tx1"/>
                </a:solidFill>
                <a:latin typeface="Calibri" panose="020F0502020204030204" pitchFamily="34" charset="0"/>
              </a:defRPr>
            </a:lvl5pPr>
            <a:lvl6pPr marL="2514600" indent="-228600" defTabSz="354013" eaLnBrk="0" fontAlgn="base" hangingPunct="0">
              <a:spcBef>
                <a:spcPct val="0"/>
              </a:spcBef>
              <a:spcAft>
                <a:spcPct val="0"/>
              </a:spcAft>
              <a:defRPr>
                <a:solidFill>
                  <a:schemeClr val="tx1"/>
                </a:solidFill>
                <a:latin typeface="Calibri" panose="020F0502020204030204" pitchFamily="34" charset="0"/>
              </a:defRPr>
            </a:lvl6pPr>
            <a:lvl7pPr marL="2971800" indent="-228600" defTabSz="354013" eaLnBrk="0" fontAlgn="base" hangingPunct="0">
              <a:spcBef>
                <a:spcPct val="0"/>
              </a:spcBef>
              <a:spcAft>
                <a:spcPct val="0"/>
              </a:spcAft>
              <a:defRPr>
                <a:solidFill>
                  <a:schemeClr val="tx1"/>
                </a:solidFill>
                <a:latin typeface="Calibri" panose="020F0502020204030204" pitchFamily="34" charset="0"/>
              </a:defRPr>
            </a:lvl7pPr>
            <a:lvl8pPr marL="3429000" indent="-228600" defTabSz="354013" eaLnBrk="0" fontAlgn="base" hangingPunct="0">
              <a:spcBef>
                <a:spcPct val="0"/>
              </a:spcBef>
              <a:spcAft>
                <a:spcPct val="0"/>
              </a:spcAft>
              <a:defRPr>
                <a:solidFill>
                  <a:schemeClr val="tx1"/>
                </a:solidFill>
                <a:latin typeface="Calibri" panose="020F0502020204030204" pitchFamily="34" charset="0"/>
              </a:defRPr>
            </a:lvl8pPr>
            <a:lvl9pPr marL="3886200" indent="-228600" defTabSz="354013"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l-GR" sz="1600" b="1" u="sng" dirty="0">
                <a:solidFill>
                  <a:srgbClr val="000000"/>
                </a:solidFill>
                <a:latin typeface="+mn-lt"/>
                <a:cs typeface="Arial" panose="020B0604020202020204" pitchFamily="34" charset="0"/>
              </a:rPr>
              <a:t>Acknowledgement</a:t>
            </a:r>
            <a:r>
              <a:rPr lang="en-US" altLang="el-GR" sz="1600" b="1" dirty="0">
                <a:solidFill>
                  <a:srgbClr val="000000"/>
                </a:solidFill>
                <a:latin typeface="+mn-lt"/>
                <a:cs typeface="Arial" panose="020B0604020202020204" pitchFamily="34" charset="0"/>
              </a:rPr>
              <a:t>: </a:t>
            </a:r>
            <a:r>
              <a:rPr lang="en-US" altLang="el-GR" sz="1600" dirty="0">
                <a:solidFill>
                  <a:srgbClr val="000000"/>
                </a:solidFill>
                <a:latin typeface="+mn-lt"/>
                <a:cs typeface="Arial" panose="020B0604020202020204" pitchFamily="34" charset="0"/>
              </a:rPr>
              <a:t>The project "Large-scale cultivation of microalgae and utilization of the biomass produced as alternative raw material in </a:t>
            </a:r>
            <a:r>
              <a:rPr lang="en-US" altLang="el-GR" sz="1600">
                <a:solidFill>
                  <a:srgbClr val="000000"/>
                </a:solidFill>
                <a:latin typeface="+mn-lt"/>
                <a:cs typeface="Arial" panose="020B0604020202020204" pitchFamily="34" charset="0"/>
              </a:rPr>
              <a:t>fish feed - AlgaFeed4Fish</a:t>
            </a:r>
            <a:r>
              <a:rPr lang="en-US" altLang="el-GR" sz="1600" dirty="0">
                <a:solidFill>
                  <a:srgbClr val="000000"/>
                </a:solidFill>
                <a:latin typeface="+mn-lt"/>
                <a:cs typeface="Arial" panose="020B0604020202020204" pitchFamily="34" charset="0"/>
              </a:rPr>
              <a:t>" (MIS 5045858, FK 80916), was co-funded by European (European Regional Development Fund) and National Resources (General Secretariat for Research and Technology) in the context of the Operational Program "Competitiveness, Entrepreneurship and Innovation (EPANEK, NSRF 2014-2020), specifically through the Action "Special Actions“ - "Aquacultures" - "Industrial Materials" - "Open Innovation in Culture". </a:t>
            </a:r>
            <a:endParaRPr lang="el-GR" altLang="el-GR" sz="1600" dirty="0">
              <a:solidFill>
                <a:srgbClr val="000000"/>
              </a:solidFill>
              <a:latin typeface="+mn-lt"/>
              <a:cs typeface="Arial" panose="020B0604020202020204" pitchFamily="34" charset="0"/>
            </a:endParaRPr>
          </a:p>
        </p:txBody>
      </p:sp>
      <p:pic>
        <p:nvPicPr>
          <p:cNvPr id="33" name="Picture 24">
            <a:extLst>
              <a:ext uri="{FF2B5EF4-FFF2-40B4-BE49-F238E27FC236}">
                <a16:creationId xmlns:a16="http://schemas.microsoft.com/office/drawing/2014/main" id="{0FF68E0A-8699-4BF7-949C-0E19ECCC2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76401" y="21365023"/>
            <a:ext cx="7401545" cy="143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a:extLst>
              <a:ext uri="{FF2B5EF4-FFF2-40B4-BE49-F238E27FC236}">
                <a16:creationId xmlns:a16="http://schemas.microsoft.com/office/drawing/2014/main" id="{208BBA45-9F71-4D69-8545-F41922C5B7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71205" y="2479717"/>
            <a:ext cx="1398559" cy="1072113"/>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98DAD56E-0CC6-443C-9ECA-A982CFD2BE3F}"/>
              </a:ext>
            </a:extLst>
          </p:cNvPr>
          <p:cNvSpPr txBox="1"/>
          <p:nvPr/>
        </p:nvSpPr>
        <p:spPr>
          <a:xfrm>
            <a:off x="916684" y="12047482"/>
            <a:ext cx="5436663" cy="3170099"/>
          </a:xfrm>
          <a:prstGeom prst="rect">
            <a:avLst/>
          </a:prstGeom>
          <a:noFill/>
        </p:spPr>
        <p:txBody>
          <a:bodyPr wrap="square" rtlCol="0">
            <a:spAutoFit/>
          </a:bodyPr>
          <a:lstStyle/>
          <a:p>
            <a:pPr algn="just">
              <a:spcAft>
                <a:spcPts val="0"/>
              </a:spcAft>
            </a:pPr>
            <a:r>
              <a:rPr lang="en-US" sz="2000" b="1" u="sng" dirty="0">
                <a:latin typeface="+mn-lt"/>
                <a:ea typeface="Times New Roman" panose="02020603050405020304" pitchFamily="18" charset="0"/>
              </a:rPr>
              <a:t>Cultivation conditions:</a:t>
            </a:r>
          </a:p>
          <a:p>
            <a:pPr marL="342900" indent="-342900" algn="just">
              <a:spcAft>
                <a:spcPts val="0"/>
              </a:spcAft>
              <a:buFont typeface="Arial" panose="020B0604020202020204" pitchFamily="34" charset="0"/>
              <a:buChar char="•"/>
            </a:pPr>
            <a:r>
              <a:rPr lang="en-US" sz="2000" dirty="0">
                <a:latin typeface="+mn-lt"/>
                <a:ea typeface="Times New Roman" panose="02020603050405020304" pitchFamily="18" charset="0"/>
              </a:rPr>
              <a:t>500 mL Erlenmeyer flasks</a:t>
            </a:r>
          </a:p>
          <a:p>
            <a:pPr marL="342900" indent="-342900" algn="just">
              <a:spcAft>
                <a:spcPts val="0"/>
              </a:spcAft>
              <a:buFont typeface="Arial" panose="020B0604020202020204" pitchFamily="34" charset="0"/>
              <a:buChar char="•"/>
            </a:pPr>
            <a:r>
              <a:rPr lang="en-US" sz="2000" dirty="0">
                <a:latin typeface="+mn-lt"/>
                <a:ea typeface="Times New Roman" panose="02020603050405020304" pitchFamily="18" charset="0"/>
              </a:rPr>
              <a:t>Sterilized growth medium</a:t>
            </a:r>
          </a:p>
          <a:p>
            <a:pPr marL="342900" indent="-342900" algn="just">
              <a:spcAft>
                <a:spcPts val="0"/>
              </a:spcAft>
              <a:buFont typeface="Arial" panose="020B0604020202020204" pitchFamily="34" charset="0"/>
              <a:buChar char="•"/>
            </a:pPr>
            <a:r>
              <a:rPr lang="en-US" sz="2000" dirty="0">
                <a:latin typeface="+mn-lt"/>
                <a:ea typeface="Times New Roman" panose="02020603050405020304" pitchFamily="18" charset="0"/>
              </a:rPr>
              <a:t>Cultivation under non-aseptic conditions </a:t>
            </a:r>
          </a:p>
          <a:p>
            <a:pPr marL="342900" indent="-342900" algn="just">
              <a:spcAft>
                <a:spcPts val="0"/>
              </a:spcAft>
              <a:buFont typeface="Arial" panose="020B0604020202020204" pitchFamily="34" charset="0"/>
              <a:buChar char="•"/>
            </a:pPr>
            <a:r>
              <a:rPr lang="en-US" sz="2000" dirty="0">
                <a:latin typeface="+mn-lt"/>
                <a:ea typeface="Times New Roman" panose="02020603050405020304" pitchFamily="18" charset="0"/>
              </a:rPr>
              <a:t>Continuous illumination of 56 </a:t>
            </a:r>
            <a:r>
              <a:rPr lang="el-GR" sz="2000" dirty="0">
                <a:latin typeface="+mn-lt"/>
                <a:ea typeface="Times New Roman" panose="02020603050405020304" pitchFamily="18" charset="0"/>
              </a:rPr>
              <a:t>μ</a:t>
            </a:r>
            <a:r>
              <a:rPr lang="en-US" sz="2000" dirty="0">
                <a:latin typeface="+mn-lt"/>
                <a:ea typeface="Times New Roman" panose="02020603050405020304" pitchFamily="18" charset="0"/>
              </a:rPr>
              <a:t>mol m</a:t>
            </a:r>
            <a:r>
              <a:rPr lang="en-US" sz="2000" baseline="30000" dirty="0">
                <a:latin typeface="+mn-lt"/>
                <a:ea typeface="Times New Roman" panose="02020603050405020304" pitchFamily="18" charset="0"/>
              </a:rPr>
              <a:t>-2</a:t>
            </a:r>
            <a:r>
              <a:rPr lang="en-US" sz="2000" dirty="0">
                <a:latin typeface="+mn-lt"/>
                <a:ea typeface="Times New Roman" panose="02020603050405020304" pitchFamily="18" charset="0"/>
              </a:rPr>
              <a:t> s</a:t>
            </a:r>
            <a:r>
              <a:rPr lang="en-US" sz="2000" baseline="30000" dirty="0">
                <a:latin typeface="+mn-lt"/>
                <a:ea typeface="Times New Roman" panose="02020603050405020304" pitchFamily="18" charset="0"/>
              </a:rPr>
              <a:t>-1</a:t>
            </a:r>
          </a:p>
          <a:p>
            <a:pPr marL="342900" indent="-342900" algn="just">
              <a:spcAft>
                <a:spcPts val="0"/>
              </a:spcAft>
              <a:buFont typeface="Arial" panose="020B0604020202020204" pitchFamily="34" charset="0"/>
              <a:buChar char="•"/>
            </a:pPr>
            <a:r>
              <a:rPr lang="en-US" sz="2000" dirty="0">
                <a:latin typeface="+mn-lt"/>
                <a:ea typeface="Times New Roman" panose="02020603050405020304" pitchFamily="18" charset="0"/>
              </a:rPr>
              <a:t>Unregulated temperature (24-27</a:t>
            </a:r>
            <a:r>
              <a:rPr lang="en-US" sz="2000" baseline="30000" dirty="0">
                <a:latin typeface="+mn-lt"/>
                <a:ea typeface="Times New Roman" panose="02020603050405020304" pitchFamily="18" charset="0"/>
              </a:rPr>
              <a:t>o</a:t>
            </a:r>
            <a:r>
              <a:rPr lang="en-US" sz="2000" dirty="0">
                <a:latin typeface="+mn-lt"/>
                <a:ea typeface="Times New Roman" panose="02020603050405020304" pitchFamily="18" charset="0"/>
              </a:rPr>
              <a:t>C)</a:t>
            </a:r>
          </a:p>
          <a:p>
            <a:pPr marL="342900" indent="-342900" algn="just">
              <a:spcAft>
                <a:spcPts val="0"/>
              </a:spcAft>
              <a:buFont typeface="Arial" panose="020B0604020202020204" pitchFamily="34" charset="0"/>
              <a:buChar char="•"/>
            </a:pPr>
            <a:r>
              <a:rPr lang="en-US" sz="2000" dirty="0">
                <a:solidFill>
                  <a:prstClr val="black"/>
                </a:solidFill>
                <a:latin typeface="Calibri" panose="020F0502020204030204"/>
                <a:ea typeface="Times New Roman" panose="02020603050405020304" pitchFamily="18" charset="0"/>
              </a:rPr>
              <a:t>Unregulated </a:t>
            </a:r>
            <a:r>
              <a:rPr lang="en-US" sz="2000" dirty="0">
                <a:latin typeface="+mn-lt"/>
                <a:ea typeface="Times New Roman" panose="02020603050405020304" pitchFamily="18" charset="0"/>
              </a:rPr>
              <a:t>pH (7.5-8.5)</a:t>
            </a:r>
          </a:p>
          <a:p>
            <a:pPr marL="342900" indent="-342900" algn="just">
              <a:spcAft>
                <a:spcPts val="0"/>
              </a:spcAft>
              <a:buFont typeface="Arial" panose="020B0604020202020204" pitchFamily="34" charset="0"/>
              <a:buChar char="•"/>
            </a:pPr>
            <a:r>
              <a:rPr lang="en-US" sz="2000" dirty="0">
                <a:latin typeface="+mn-lt"/>
                <a:ea typeface="Times New Roman" panose="02020603050405020304" pitchFamily="18" charset="0"/>
              </a:rPr>
              <a:t>Moderate stirring</a:t>
            </a:r>
          </a:p>
          <a:p>
            <a:pPr marL="342900" indent="-342900" algn="just">
              <a:spcAft>
                <a:spcPts val="0"/>
              </a:spcAft>
              <a:buFont typeface="Arial" panose="020B0604020202020204" pitchFamily="34" charset="0"/>
              <a:buChar char="•"/>
            </a:pPr>
            <a:endParaRPr lang="el-GR" sz="2000" dirty="0">
              <a:latin typeface="+mn-lt"/>
              <a:ea typeface="Times New Roman" panose="02020603050405020304" pitchFamily="18" charset="0"/>
            </a:endParaRPr>
          </a:p>
          <a:p>
            <a:pPr algn="l"/>
            <a:endParaRPr lang="en-US" sz="2000" dirty="0">
              <a:latin typeface="+mn-lt"/>
            </a:endParaRPr>
          </a:p>
        </p:txBody>
      </p:sp>
      <p:sp>
        <p:nvSpPr>
          <p:cNvPr id="40" name="TextBox 39">
            <a:extLst>
              <a:ext uri="{FF2B5EF4-FFF2-40B4-BE49-F238E27FC236}">
                <a16:creationId xmlns:a16="http://schemas.microsoft.com/office/drawing/2014/main" id="{0443A31E-6867-45C4-B854-AB2CB6784F56}"/>
              </a:ext>
            </a:extLst>
          </p:cNvPr>
          <p:cNvSpPr txBox="1"/>
          <p:nvPr/>
        </p:nvSpPr>
        <p:spPr>
          <a:xfrm>
            <a:off x="835933" y="14623603"/>
            <a:ext cx="5272674" cy="3170099"/>
          </a:xfrm>
          <a:prstGeom prst="rect">
            <a:avLst/>
          </a:prstGeom>
          <a:noFill/>
        </p:spPr>
        <p:txBody>
          <a:bodyPr wrap="square" rtlCol="0">
            <a:spAutoFit/>
          </a:bodyPr>
          <a:lstStyle/>
          <a:p>
            <a:pPr algn="just">
              <a:spcAft>
                <a:spcPts val="0"/>
              </a:spcAft>
            </a:pPr>
            <a:r>
              <a:rPr lang="en-US" sz="2000" b="1" u="sng" dirty="0">
                <a:latin typeface="+mn-lt"/>
                <a:ea typeface="Times New Roman" panose="02020603050405020304" pitchFamily="18" charset="0"/>
              </a:rPr>
              <a:t>Tested substrates:</a:t>
            </a:r>
          </a:p>
          <a:p>
            <a:pPr marL="342900" indent="-342900" algn="just">
              <a:spcAft>
                <a:spcPts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38 ‰ seawater supplemented with N,P at a ratio of 5:1 (substrate A)</a:t>
            </a:r>
          </a:p>
          <a:p>
            <a:pPr marL="342900" indent="-342900" algn="just">
              <a:spcAft>
                <a:spcPts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38 ‰ seawater supplemented with N,P at a ratio of 12:1 (substrate B)</a:t>
            </a:r>
          </a:p>
          <a:p>
            <a:pPr marL="342900" indent="-342900" algn="just">
              <a:spcAft>
                <a:spcPts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29 ‰ seawater supplemented with N,P at a ratio of 12:1 (substrate C)</a:t>
            </a:r>
          </a:p>
          <a:p>
            <a:pPr marL="342900" indent="-342900" algn="just">
              <a:spcAft>
                <a:spcPts val="0"/>
              </a:spcAft>
              <a:buFont typeface="Arial" panose="020B0604020202020204" pitchFamily="34" charset="0"/>
              <a:buChar char="•"/>
            </a:pPr>
            <a:r>
              <a:rPr lang="en-GB" sz="2000" dirty="0">
                <a:latin typeface="Calibri" panose="020F0502020204030204" pitchFamily="34" charset="0"/>
                <a:ea typeface="Times New Roman" panose="02020603050405020304" pitchFamily="18" charset="0"/>
                <a:cs typeface="Calibri" panose="020F0502020204030204" pitchFamily="34" charset="0"/>
              </a:rPr>
              <a:t>29 ‰ seawater supplemented with the commercial fertilizer </a:t>
            </a:r>
            <a:r>
              <a:rPr lang="en-GB" sz="2000" dirty="0" err="1">
                <a:latin typeface="Calibri" panose="020F0502020204030204" pitchFamily="34" charset="0"/>
                <a:ea typeface="Times New Roman" panose="02020603050405020304" pitchFamily="18" charset="0"/>
                <a:cs typeface="Calibri" panose="020F0502020204030204" pitchFamily="34" charset="0"/>
              </a:rPr>
              <a:t>Nutri</a:t>
            </a:r>
            <a:r>
              <a:rPr lang="en-GB" sz="2000" dirty="0">
                <a:latin typeface="Calibri" panose="020F0502020204030204" pitchFamily="34" charset="0"/>
                <a:ea typeface="Times New Roman" panose="02020603050405020304" pitchFamily="18" charset="0"/>
                <a:cs typeface="Calibri" panose="020F0502020204030204" pitchFamily="34" charset="0"/>
              </a:rPr>
              <a:t>-Leaf and NaHCO</a:t>
            </a:r>
            <a:r>
              <a:rPr lang="en-GB" sz="2000" baseline="-25000" dirty="0">
                <a:latin typeface="Calibri" panose="020F0502020204030204" pitchFamily="34" charset="0"/>
                <a:ea typeface="Times New Roman" panose="02020603050405020304" pitchFamily="18" charset="0"/>
                <a:cs typeface="Calibri" panose="020F0502020204030204" pitchFamily="34" charset="0"/>
              </a:rPr>
              <a:t>3</a:t>
            </a:r>
            <a:r>
              <a:rPr lang="en-GB" sz="2000" dirty="0">
                <a:latin typeface="Calibri" panose="020F0502020204030204" pitchFamily="34" charset="0"/>
                <a:ea typeface="Times New Roman" panose="02020603050405020304" pitchFamily="18" charset="0"/>
                <a:cs typeface="Calibri" panose="020F0502020204030204" pitchFamily="34" charset="0"/>
              </a:rPr>
              <a:t> (substrate D)</a:t>
            </a:r>
            <a:r>
              <a:rPr lang="en-GB" sz="2000" baseline="-25000" dirty="0">
                <a:latin typeface="Calibri" panose="020F0502020204030204" pitchFamily="34" charset="0"/>
                <a:ea typeface="Times New Roman" panose="02020603050405020304" pitchFamily="18" charset="0"/>
                <a:cs typeface="Calibri" panose="020F0502020204030204" pitchFamily="34" charset="0"/>
              </a:rPr>
              <a:t> </a:t>
            </a:r>
            <a:endParaRPr lang="en-GB" sz="20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descr="A picture containing text, toiletry&#10;&#10;Description automatically generated">
            <a:extLst>
              <a:ext uri="{FF2B5EF4-FFF2-40B4-BE49-F238E27FC236}">
                <a16:creationId xmlns:a16="http://schemas.microsoft.com/office/drawing/2014/main" id="{CF852954-D94E-4057-B498-61DF14D141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308" y="17731595"/>
            <a:ext cx="1001238" cy="1899523"/>
          </a:xfrm>
          <a:prstGeom prst="rect">
            <a:avLst/>
          </a:prstGeom>
        </p:spPr>
      </p:pic>
      <p:pic>
        <p:nvPicPr>
          <p:cNvPr id="8" name="Picture 7" descr="A picture containing table, indoor, cup, glass&#10;&#10;Description automatically generated">
            <a:extLst>
              <a:ext uri="{FF2B5EF4-FFF2-40B4-BE49-F238E27FC236}">
                <a16:creationId xmlns:a16="http://schemas.microsoft.com/office/drawing/2014/main" id="{0678D516-1970-4014-A9E6-B8BE471E6AD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4971"/>
          <a:stretch/>
        </p:blipFill>
        <p:spPr>
          <a:xfrm>
            <a:off x="3934829" y="17731594"/>
            <a:ext cx="1104344" cy="1899523"/>
          </a:xfrm>
          <a:prstGeom prst="rect">
            <a:avLst/>
          </a:prstGeom>
        </p:spPr>
      </p:pic>
      <p:pic>
        <p:nvPicPr>
          <p:cNvPr id="16" name="Picture 15">
            <a:extLst>
              <a:ext uri="{FF2B5EF4-FFF2-40B4-BE49-F238E27FC236}">
                <a16:creationId xmlns:a16="http://schemas.microsoft.com/office/drawing/2014/main" id="{E2EA29DE-BD54-4AEE-BD38-B8C2A46D90A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0436" r="11432"/>
          <a:stretch/>
        </p:blipFill>
        <p:spPr>
          <a:xfrm>
            <a:off x="3976118" y="20022386"/>
            <a:ext cx="1084406" cy="1631486"/>
          </a:xfrm>
          <a:prstGeom prst="rect">
            <a:avLst/>
          </a:prstGeom>
        </p:spPr>
      </p:pic>
      <p:pic>
        <p:nvPicPr>
          <p:cNvPr id="17" name="Picture 16">
            <a:extLst>
              <a:ext uri="{FF2B5EF4-FFF2-40B4-BE49-F238E27FC236}">
                <a16:creationId xmlns:a16="http://schemas.microsoft.com/office/drawing/2014/main" id="{8020D2FE-6E04-4301-A631-8021432E05CB}"/>
              </a:ext>
            </a:extLst>
          </p:cNvPr>
          <p:cNvPicPr>
            <a:picLocks noChangeAspect="1"/>
          </p:cNvPicPr>
          <p:nvPr/>
        </p:nvPicPr>
        <p:blipFill rotWithShape="1">
          <a:blip r:embed="rId10"/>
          <a:srcRect l="28562"/>
          <a:stretch/>
        </p:blipFill>
        <p:spPr>
          <a:xfrm flipH="1">
            <a:off x="2309308" y="20050089"/>
            <a:ext cx="891211" cy="1631486"/>
          </a:xfrm>
          <a:prstGeom prst="rect">
            <a:avLst/>
          </a:prstGeom>
        </p:spPr>
      </p:pic>
      <p:sp>
        <p:nvSpPr>
          <p:cNvPr id="41" name="TextBox 40">
            <a:extLst>
              <a:ext uri="{FF2B5EF4-FFF2-40B4-BE49-F238E27FC236}">
                <a16:creationId xmlns:a16="http://schemas.microsoft.com/office/drawing/2014/main" id="{18E61CB4-D972-43CB-BE2F-AA92115D42D5}"/>
              </a:ext>
            </a:extLst>
          </p:cNvPr>
          <p:cNvSpPr txBox="1"/>
          <p:nvPr/>
        </p:nvSpPr>
        <p:spPr>
          <a:xfrm>
            <a:off x="2309308" y="19622276"/>
            <a:ext cx="3008868" cy="400110"/>
          </a:xfrm>
          <a:prstGeom prst="rect">
            <a:avLst/>
          </a:prstGeom>
          <a:noFill/>
        </p:spPr>
        <p:txBody>
          <a:bodyPr wrap="square" rtlCol="0">
            <a:spAutoFit/>
          </a:bodyPr>
          <a:lstStyle/>
          <a:p>
            <a:pPr algn="just">
              <a:spcAft>
                <a:spcPts val="0"/>
              </a:spcAft>
            </a:pPr>
            <a:r>
              <a:rPr lang="en-US" sz="2000" b="1" dirty="0">
                <a:latin typeface="+mn-lt"/>
                <a:ea typeface="Times New Roman" panose="02020603050405020304" pitchFamily="18" charset="0"/>
              </a:rPr>
              <a:t>    (a)                           (b)</a:t>
            </a:r>
            <a:endParaRPr lang="en-GB"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2" name="TextBox 41">
            <a:extLst>
              <a:ext uri="{FF2B5EF4-FFF2-40B4-BE49-F238E27FC236}">
                <a16:creationId xmlns:a16="http://schemas.microsoft.com/office/drawing/2014/main" id="{4AB21279-DCF2-4F02-AA07-9E8E583D4872}"/>
              </a:ext>
            </a:extLst>
          </p:cNvPr>
          <p:cNvSpPr txBox="1"/>
          <p:nvPr/>
        </p:nvSpPr>
        <p:spPr>
          <a:xfrm>
            <a:off x="2430395" y="21724370"/>
            <a:ext cx="3008868" cy="400110"/>
          </a:xfrm>
          <a:prstGeom prst="rect">
            <a:avLst/>
          </a:prstGeom>
          <a:noFill/>
        </p:spPr>
        <p:txBody>
          <a:bodyPr wrap="square" rtlCol="0">
            <a:spAutoFit/>
          </a:bodyPr>
          <a:lstStyle/>
          <a:p>
            <a:pPr algn="just">
              <a:spcAft>
                <a:spcPts val="0"/>
              </a:spcAft>
            </a:pPr>
            <a:r>
              <a:rPr lang="en-US" sz="2000" b="1" dirty="0">
                <a:latin typeface="+mn-lt"/>
                <a:ea typeface="Times New Roman" panose="02020603050405020304" pitchFamily="18" charset="0"/>
              </a:rPr>
              <a:t>  (c)                           (d)</a:t>
            </a:r>
            <a:endParaRPr lang="en-GB"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3" name="TextBox 42">
            <a:extLst>
              <a:ext uri="{FF2B5EF4-FFF2-40B4-BE49-F238E27FC236}">
                <a16:creationId xmlns:a16="http://schemas.microsoft.com/office/drawing/2014/main" id="{BDCA7C4F-4B7E-4FA2-B7C0-2640B4195335}"/>
              </a:ext>
            </a:extLst>
          </p:cNvPr>
          <p:cNvSpPr txBox="1"/>
          <p:nvPr/>
        </p:nvSpPr>
        <p:spPr>
          <a:xfrm>
            <a:off x="459889" y="22104072"/>
            <a:ext cx="6307159" cy="923330"/>
          </a:xfrm>
          <a:prstGeom prst="rect">
            <a:avLst/>
          </a:prstGeom>
          <a:noFill/>
        </p:spPr>
        <p:txBody>
          <a:bodyPr wrap="square" rtlCol="0">
            <a:spAutoFit/>
          </a:bodyPr>
          <a:lstStyle/>
          <a:p>
            <a:pPr algn="just">
              <a:spcAft>
                <a:spcPts val="0"/>
              </a:spcAft>
            </a:pPr>
            <a:r>
              <a:rPr lang="en-US" sz="1800" b="1" dirty="0">
                <a:latin typeface="+mn-lt"/>
                <a:ea typeface="Times New Roman" panose="02020603050405020304" pitchFamily="18" charset="0"/>
              </a:rPr>
              <a:t>Figure 1. </a:t>
            </a:r>
            <a:r>
              <a:rPr lang="en-US" sz="1800" dirty="0">
                <a:latin typeface="+mn-lt"/>
                <a:ea typeface="Times New Roman" panose="02020603050405020304" pitchFamily="18" charset="0"/>
              </a:rPr>
              <a:t>Marine microalgae studied: (a) </a:t>
            </a:r>
            <a:r>
              <a:rPr lang="en-US" sz="1800" i="1" dirty="0">
                <a:latin typeface="+mn-lt"/>
                <a:ea typeface="Times New Roman" panose="02020603050405020304" pitchFamily="18" charset="0"/>
              </a:rPr>
              <a:t>Nannochloropsis oculata</a:t>
            </a:r>
            <a:r>
              <a:rPr lang="en-US" sz="1800" dirty="0">
                <a:latin typeface="+mn-lt"/>
                <a:ea typeface="Times New Roman" panose="02020603050405020304" pitchFamily="18" charset="0"/>
              </a:rPr>
              <a:t>; (b) </a:t>
            </a:r>
            <a:r>
              <a:rPr lang="en-US" sz="1800" i="1" dirty="0">
                <a:latin typeface="+mn-lt"/>
                <a:ea typeface="Times New Roman" panose="02020603050405020304" pitchFamily="18" charset="0"/>
              </a:rPr>
              <a:t>Nannochloropsis</a:t>
            </a:r>
            <a:r>
              <a:rPr lang="en-US" sz="1800" dirty="0">
                <a:latin typeface="+mn-lt"/>
                <a:ea typeface="Times New Roman" panose="02020603050405020304" pitchFamily="18" charset="0"/>
              </a:rPr>
              <a:t> sp.; (c) </a:t>
            </a:r>
            <a:r>
              <a:rPr lang="en-US" sz="1800" i="1" dirty="0">
                <a:latin typeface="+mn-lt"/>
                <a:ea typeface="Times New Roman" panose="02020603050405020304" pitchFamily="18" charset="0"/>
              </a:rPr>
              <a:t>Tetraselmis striata</a:t>
            </a:r>
            <a:r>
              <a:rPr lang="en-US" sz="1800" dirty="0">
                <a:latin typeface="+mn-lt"/>
                <a:ea typeface="Times New Roman" panose="02020603050405020304" pitchFamily="18" charset="0"/>
              </a:rPr>
              <a:t>; (d) </a:t>
            </a:r>
            <a:r>
              <a:rPr lang="en-US" sz="1800" i="1" dirty="0">
                <a:latin typeface="+mn-lt"/>
                <a:ea typeface="Times New Roman" panose="02020603050405020304" pitchFamily="18" charset="0"/>
              </a:rPr>
              <a:t>Isochrysis galbana</a:t>
            </a:r>
            <a:endParaRPr lang="en-GB" sz="1800" i="1"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4" name="Object 3">
            <a:extLst>
              <a:ext uri="{FF2B5EF4-FFF2-40B4-BE49-F238E27FC236}">
                <a16:creationId xmlns:a16="http://schemas.microsoft.com/office/drawing/2014/main" id="{92CA3325-16A9-459C-A52F-52A882F19D30}"/>
              </a:ext>
            </a:extLst>
          </p:cNvPr>
          <p:cNvGraphicFramePr>
            <a:graphicFrameLocks noChangeAspect="1"/>
          </p:cNvGraphicFramePr>
          <p:nvPr>
            <p:extLst>
              <p:ext uri="{D42A27DB-BD31-4B8C-83A1-F6EECF244321}">
                <p14:modId xmlns:p14="http://schemas.microsoft.com/office/powerpoint/2010/main" val="991154941"/>
              </p:ext>
            </p:extLst>
          </p:nvPr>
        </p:nvGraphicFramePr>
        <p:xfrm>
          <a:off x="6794386" y="4256048"/>
          <a:ext cx="7125678" cy="5172521"/>
        </p:xfrm>
        <a:graphic>
          <a:graphicData uri="http://schemas.openxmlformats.org/presentationml/2006/ole">
            <mc:AlternateContent xmlns:mc="http://schemas.openxmlformats.org/markup-compatibility/2006">
              <mc:Choice xmlns:v="urn:schemas-microsoft-com:vml" Requires="v">
                <p:oleObj spid="_x0000_s1098" name="Graph" r:id="rId11" imgW="4131360" imgH="2901600" progId="Origin50.Graph">
                  <p:embed/>
                </p:oleObj>
              </mc:Choice>
              <mc:Fallback>
                <p:oleObj name="Graph" r:id="rId11" imgW="4131360" imgH="2901600" progId="Origin50.Graph">
                  <p:embed/>
                  <p:pic>
                    <p:nvPicPr>
                      <p:cNvPr id="0" name=""/>
                      <p:cNvPicPr/>
                      <p:nvPr/>
                    </p:nvPicPr>
                    <p:blipFill>
                      <a:blip r:embed="rId12"/>
                      <a:stretch>
                        <a:fillRect/>
                      </a:stretch>
                    </p:blipFill>
                    <p:spPr>
                      <a:xfrm>
                        <a:off x="6794386" y="4256048"/>
                        <a:ext cx="7125678" cy="5172521"/>
                      </a:xfrm>
                      <a:prstGeom prst="rect">
                        <a:avLst/>
                      </a:prstGeom>
                    </p:spPr>
                  </p:pic>
                </p:oleObj>
              </mc:Fallback>
            </mc:AlternateContent>
          </a:graphicData>
        </a:graphic>
      </p:graphicFrame>
      <p:graphicFrame>
        <p:nvGraphicFramePr>
          <p:cNvPr id="7" name="Table 6">
            <a:extLst>
              <a:ext uri="{FF2B5EF4-FFF2-40B4-BE49-F238E27FC236}">
                <a16:creationId xmlns:a16="http://schemas.microsoft.com/office/drawing/2014/main" id="{35823D20-2F0D-4396-A11C-835DDEF419B1}"/>
              </a:ext>
            </a:extLst>
          </p:cNvPr>
          <p:cNvGraphicFramePr>
            <a:graphicFrameLocks noGrp="1"/>
          </p:cNvGraphicFramePr>
          <p:nvPr>
            <p:extLst>
              <p:ext uri="{D42A27DB-BD31-4B8C-83A1-F6EECF244321}">
                <p14:modId xmlns:p14="http://schemas.microsoft.com/office/powerpoint/2010/main" val="2642581091"/>
              </p:ext>
            </p:extLst>
          </p:nvPr>
        </p:nvGraphicFramePr>
        <p:xfrm>
          <a:off x="7187907" y="12965433"/>
          <a:ext cx="6483348" cy="3025550"/>
        </p:xfrm>
        <a:graphic>
          <a:graphicData uri="http://schemas.openxmlformats.org/drawingml/2006/table">
            <a:tbl>
              <a:tblPr firstRow="1" firstCol="1" bandRow="1">
                <a:tableStyleId>{5C22544A-7EE6-4342-B048-85BDC9FD1C3A}</a:tableStyleId>
              </a:tblPr>
              <a:tblGrid>
                <a:gridCol w="2379064">
                  <a:extLst>
                    <a:ext uri="{9D8B030D-6E8A-4147-A177-3AD203B41FA5}">
                      <a16:colId xmlns:a16="http://schemas.microsoft.com/office/drawing/2014/main" val="2863882662"/>
                    </a:ext>
                  </a:extLst>
                </a:gridCol>
                <a:gridCol w="2392143">
                  <a:extLst>
                    <a:ext uri="{9D8B030D-6E8A-4147-A177-3AD203B41FA5}">
                      <a16:colId xmlns:a16="http://schemas.microsoft.com/office/drawing/2014/main" val="322988382"/>
                    </a:ext>
                  </a:extLst>
                </a:gridCol>
                <a:gridCol w="1712141">
                  <a:extLst>
                    <a:ext uri="{9D8B030D-6E8A-4147-A177-3AD203B41FA5}">
                      <a16:colId xmlns:a16="http://schemas.microsoft.com/office/drawing/2014/main" val="877077458"/>
                    </a:ext>
                  </a:extLst>
                </a:gridCol>
              </a:tblGrid>
              <a:tr h="688182">
                <a:tc>
                  <a:txBody>
                    <a:bodyPr/>
                    <a:lstStyle/>
                    <a:p>
                      <a:pPr algn="ctr">
                        <a:spcAft>
                          <a:spcPts val="0"/>
                        </a:spcAft>
                      </a:pPr>
                      <a:r>
                        <a:rPr lang="en-US" sz="1800" dirty="0">
                          <a:effectLst/>
                        </a:rPr>
                        <a:t>Strain</a:t>
                      </a:r>
                      <a:endParaRPr lang="el-GR"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800" dirty="0">
                          <a:effectLst/>
                        </a:rPr>
                        <a:t>Biomass productivity</a:t>
                      </a:r>
                      <a:endParaRPr lang="el-GR" sz="1800" dirty="0">
                        <a:effectLst/>
                      </a:endParaRPr>
                    </a:p>
                    <a:p>
                      <a:pPr algn="ctr">
                        <a:spcAft>
                          <a:spcPts val="0"/>
                        </a:spcAft>
                      </a:pPr>
                      <a:r>
                        <a:rPr lang="en-US" sz="1800" dirty="0">
                          <a:effectLst/>
                        </a:rPr>
                        <a:t>(mg L</a:t>
                      </a:r>
                      <a:r>
                        <a:rPr lang="en-US" sz="1800" baseline="30000" dirty="0">
                          <a:effectLst/>
                        </a:rPr>
                        <a:t>-1</a:t>
                      </a:r>
                      <a:r>
                        <a:rPr lang="en-US" sz="1800" dirty="0">
                          <a:effectLst/>
                        </a:rPr>
                        <a:t> d</a:t>
                      </a:r>
                      <a:r>
                        <a:rPr lang="en-US" sz="1800" baseline="30000" dirty="0">
                          <a:effectLst/>
                        </a:rPr>
                        <a:t>-1</a:t>
                      </a:r>
                      <a:r>
                        <a:rPr lang="en-US" sz="1800" dirty="0">
                          <a:effectLst/>
                        </a:rPr>
                        <a:t>)</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Specific growth rate (d</a:t>
                      </a:r>
                      <a:r>
                        <a:rPr lang="en-US" sz="1800" baseline="30000" dirty="0">
                          <a:effectLst/>
                        </a:rPr>
                        <a:t>-1</a:t>
                      </a:r>
                      <a:r>
                        <a:rPr lang="en-US" sz="1800" dirty="0">
                          <a:effectLst/>
                        </a:rPr>
                        <a:t>)</a:t>
                      </a:r>
                      <a:endParaRPr lang="el-GR"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42947523"/>
                  </a:ext>
                </a:extLst>
              </a:tr>
              <a:tr h="584342">
                <a:tc>
                  <a:txBody>
                    <a:bodyPr/>
                    <a:lstStyle/>
                    <a:p>
                      <a:pPr algn="ctr">
                        <a:spcAft>
                          <a:spcPts val="0"/>
                        </a:spcAft>
                      </a:pPr>
                      <a:r>
                        <a:rPr lang="en-US" sz="1800" b="0" i="1" dirty="0">
                          <a:effectLst/>
                        </a:rPr>
                        <a:t>Nannochloropsis</a:t>
                      </a:r>
                      <a:r>
                        <a:rPr lang="en-US" sz="1800" b="0" dirty="0">
                          <a:effectLst/>
                        </a:rPr>
                        <a:t> sp.</a:t>
                      </a:r>
                      <a:endParaRPr lang="el-GR" sz="18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800" dirty="0">
                          <a:effectLst/>
                        </a:rPr>
                        <a:t>23.2</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0.073</a:t>
                      </a:r>
                      <a:endParaRPr lang="el-GR"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80037563"/>
                  </a:ext>
                </a:extLst>
              </a:tr>
              <a:tr h="584342">
                <a:tc>
                  <a:txBody>
                    <a:bodyPr/>
                    <a:lstStyle/>
                    <a:p>
                      <a:pPr algn="ctr">
                        <a:spcAft>
                          <a:spcPts val="0"/>
                        </a:spcAft>
                      </a:pPr>
                      <a:r>
                        <a:rPr lang="en-US" sz="1800" b="0" i="1" dirty="0">
                          <a:effectLst/>
                        </a:rPr>
                        <a:t>Nannochloropsis oculata</a:t>
                      </a:r>
                      <a:endParaRPr lang="el-GR" sz="1800" b="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800" dirty="0">
                          <a:effectLst/>
                        </a:rPr>
                        <a:t>27.0</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0.077</a:t>
                      </a:r>
                      <a:endParaRPr lang="el-GR"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09740454"/>
                  </a:ext>
                </a:extLst>
              </a:tr>
              <a:tr h="584342">
                <a:tc>
                  <a:txBody>
                    <a:bodyPr/>
                    <a:lstStyle/>
                    <a:p>
                      <a:pPr algn="ctr">
                        <a:spcAft>
                          <a:spcPts val="0"/>
                        </a:spcAft>
                      </a:pPr>
                      <a:r>
                        <a:rPr lang="en-US" sz="1800" b="0" i="1">
                          <a:effectLst/>
                        </a:rPr>
                        <a:t>Tetraselmis striata</a:t>
                      </a:r>
                      <a:endParaRPr lang="el-GR" sz="1800" b="0" i="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800" dirty="0">
                          <a:effectLst/>
                        </a:rPr>
                        <a:t>40.2</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0.101</a:t>
                      </a:r>
                      <a:endParaRPr lang="el-GR"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6419175"/>
                  </a:ext>
                </a:extLst>
              </a:tr>
              <a:tr h="584342">
                <a:tc>
                  <a:txBody>
                    <a:bodyPr/>
                    <a:lstStyle/>
                    <a:p>
                      <a:pPr algn="ctr">
                        <a:spcAft>
                          <a:spcPts val="0"/>
                        </a:spcAft>
                      </a:pPr>
                      <a:r>
                        <a:rPr lang="en-US" sz="1800" b="0" i="1" dirty="0">
                          <a:effectLst/>
                        </a:rPr>
                        <a:t>Isochrysis galbana</a:t>
                      </a:r>
                      <a:endParaRPr lang="el-GR" sz="1800" b="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800" dirty="0">
                          <a:effectLst/>
                        </a:rPr>
                        <a:t>95.2</a:t>
                      </a:r>
                      <a:endParaRPr lang="el-G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0.366</a:t>
                      </a:r>
                      <a:endParaRPr lang="el-GR"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99913407"/>
                  </a:ext>
                </a:extLst>
              </a:tr>
            </a:tbl>
          </a:graphicData>
        </a:graphic>
      </p:graphicFrame>
      <p:sp>
        <p:nvSpPr>
          <p:cNvPr id="9" name="Rectangle 4">
            <a:extLst>
              <a:ext uri="{FF2B5EF4-FFF2-40B4-BE49-F238E27FC236}">
                <a16:creationId xmlns:a16="http://schemas.microsoft.com/office/drawing/2014/main" id="{590BDE8A-54DA-4809-986C-117B9B2F0DEF}"/>
              </a:ext>
            </a:extLst>
          </p:cNvPr>
          <p:cNvSpPr>
            <a:spLocks noChangeArrowheads="1"/>
          </p:cNvSpPr>
          <p:nvPr/>
        </p:nvSpPr>
        <p:spPr bwMode="auto">
          <a:xfrm>
            <a:off x="7180294" y="12257917"/>
            <a:ext cx="64833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Table 1.</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Biomass productivities and specific growth rates obtained from the four marine microalgae using substrate A.</a:t>
            </a:r>
            <a:endParaRPr kumimoji="0" lang="el-GR" altLang="el-GR" sz="1800" b="0" u="none" strike="noStrike" cap="none" normalizeH="0" baseline="0" dirty="0">
              <a:ln>
                <a:noFill/>
              </a:ln>
              <a:solidFill>
                <a:schemeClr val="tx1"/>
              </a:solidFill>
              <a:effectLst/>
              <a:latin typeface="+mn-lt"/>
            </a:endParaRPr>
          </a:p>
        </p:txBody>
      </p:sp>
      <p:sp>
        <p:nvSpPr>
          <p:cNvPr id="44" name="Rectangle 4">
            <a:extLst>
              <a:ext uri="{FF2B5EF4-FFF2-40B4-BE49-F238E27FC236}">
                <a16:creationId xmlns:a16="http://schemas.microsoft.com/office/drawing/2014/main" id="{5A80B10E-5A75-4707-8BE9-9C3799D3A53C}"/>
              </a:ext>
            </a:extLst>
          </p:cNvPr>
          <p:cNvSpPr>
            <a:spLocks noChangeArrowheads="1"/>
          </p:cNvSpPr>
          <p:nvPr/>
        </p:nvSpPr>
        <p:spPr bwMode="auto">
          <a:xfrm>
            <a:off x="7160780" y="9214557"/>
            <a:ext cx="64833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lang="en-GB" altLang="el-GR" sz="1800" b="1" dirty="0">
                <a:latin typeface="+mn-lt"/>
                <a:ea typeface="Times New Roman" panose="02020603050405020304" pitchFamily="18" charset="0"/>
                <a:cs typeface="Calibri" panose="020F0502020204030204" pitchFamily="34" charset="0"/>
              </a:rPr>
              <a:t>Figure</a:t>
            </a: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2.</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Biomass production achieved from </a:t>
            </a:r>
            <a:r>
              <a:rPr kumimoji="0" lang="en-GB" altLang="el-GR" sz="1800" b="0" u="none" strike="noStrike" cap="none" normalizeH="0" baseline="0" dirty="0">
                <a:ln>
                  <a:noFill/>
                </a:ln>
                <a:effectLst/>
                <a:latin typeface="+mn-lt"/>
                <a:ea typeface="Times New Roman" panose="02020603050405020304" pitchFamily="18" charset="0"/>
                <a:cs typeface="Calibri" panose="020F0502020204030204" pitchFamily="34" charset="0"/>
              </a:rPr>
              <a:t>the four </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marine microalgae using substrate A.</a:t>
            </a:r>
            <a:endParaRPr kumimoji="0" lang="el-GR" altLang="el-GR" sz="1800" b="0" u="none" strike="noStrike" cap="none" normalizeH="0" baseline="0" dirty="0">
              <a:ln>
                <a:noFill/>
              </a:ln>
              <a:solidFill>
                <a:schemeClr val="tx1"/>
              </a:solidFill>
              <a:effectLst/>
              <a:latin typeface="+mn-lt"/>
            </a:endParaRPr>
          </a:p>
        </p:txBody>
      </p:sp>
      <p:sp>
        <p:nvSpPr>
          <p:cNvPr id="45" name="TextBox 44">
            <a:extLst>
              <a:ext uri="{FF2B5EF4-FFF2-40B4-BE49-F238E27FC236}">
                <a16:creationId xmlns:a16="http://schemas.microsoft.com/office/drawing/2014/main" id="{D78C44B3-DDBA-4755-81EE-98D08EF1EAC9}"/>
              </a:ext>
            </a:extLst>
          </p:cNvPr>
          <p:cNvSpPr txBox="1"/>
          <p:nvPr/>
        </p:nvSpPr>
        <p:spPr>
          <a:xfrm>
            <a:off x="7023541" y="10108490"/>
            <a:ext cx="6640101" cy="1938992"/>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i="1" dirty="0">
                <a:latin typeface="+mn-lt"/>
              </a:rPr>
              <a:t>Nannochloropsis</a:t>
            </a:r>
            <a:r>
              <a:rPr lang="en-GB" sz="2000" dirty="0">
                <a:latin typeface="+mn-lt"/>
              </a:rPr>
              <a:t> strains presented the lowest biomass yields (Table 1). </a:t>
            </a:r>
            <a:r>
              <a:rPr lang="en-GB" sz="2000" i="1" dirty="0">
                <a:latin typeface="+mn-lt"/>
              </a:rPr>
              <a:t>Isochrysis galbana</a:t>
            </a:r>
            <a:r>
              <a:rPr lang="en-GB" sz="2000" dirty="0">
                <a:latin typeface="+mn-lt"/>
              </a:rPr>
              <a:t> exhibited the highest biomass productivity although</a:t>
            </a:r>
            <a:r>
              <a:rPr lang="en-GB" sz="2000" dirty="0">
                <a:solidFill>
                  <a:srgbClr val="FF0000"/>
                </a:solidFill>
                <a:latin typeface="+mn-lt"/>
              </a:rPr>
              <a:t> </a:t>
            </a:r>
            <a:r>
              <a:rPr lang="en-GB" sz="2000" dirty="0">
                <a:latin typeface="+mn-lt"/>
              </a:rPr>
              <a:t>the culture </a:t>
            </a:r>
            <a:r>
              <a:rPr lang="en-GB" sz="2000" dirty="0">
                <a:latin typeface="Calibri" panose="020F0502020204030204" pitchFamily="34" charset="0"/>
                <a:ea typeface="Times New Roman" panose="02020603050405020304" pitchFamily="18" charset="0"/>
                <a:cs typeface="Calibri" panose="020F0502020204030204" pitchFamily="34" charset="0"/>
              </a:rPr>
              <a:t>was susceptible to contamination</a:t>
            </a:r>
            <a:r>
              <a:rPr lang="en-GB" sz="2000" dirty="0">
                <a:latin typeface="+mn-lt"/>
              </a:rPr>
              <a:t>. </a:t>
            </a:r>
            <a:r>
              <a:rPr lang="en-GB" sz="2000" i="1" dirty="0">
                <a:latin typeface="+mn-lt"/>
              </a:rPr>
              <a:t>Tetraselmis striata</a:t>
            </a:r>
            <a:r>
              <a:rPr lang="en-GB" sz="2000" dirty="0">
                <a:latin typeface="+mn-lt"/>
              </a:rPr>
              <a:t> was the optimum species, as it presented satisfactory biomass yields under conditions of high salinity and low nutrient availability.</a:t>
            </a:r>
            <a:endParaRPr lang="en-US" sz="2000" dirty="0">
              <a:latin typeface="+mn-lt"/>
            </a:endParaRPr>
          </a:p>
        </p:txBody>
      </p:sp>
      <p:sp>
        <p:nvSpPr>
          <p:cNvPr id="46" name="TextBox 45">
            <a:extLst>
              <a:ext uri="{FF2B5EF4-FFF2-40B4-BE49-F238E27FC236}">
                <a16:creationId xmlns:a16="http://schemas.microsoft.com/office/drawing/2014/main" id="{B2681E7F-7787-41EC-92D7-D2E28BAA90A5}"/>
              </a:ext>
            </a:extLst>
          </p:cNvPr>
          <p:cNvSpPr txBox="1"/>
          <p:nvPr/>
        </p:nvSpPr>
        <p:spPr>
          <a:xfrm>
            <a:off x="7056140" y="16200895"/>
            <a:ext cx="6640101" cy="1323439"/>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dirty="0">
                <a:latin typeface="+mn-lt"/>
                <a:ea typeface="Times New Roman" panose="02020603050405020304" pitchFamily="18" charset="0"/>
                <a:cs typeface="Calibri" panose="020F0502020204030204" pitchFamily="34" charset="0"/>
              </a:rPr>
              <a:t>Substrate optimization was performed to further enhance growth. A medium of N:P ratio (12:1) was studied in 38 ‰ and 29 ‰ seawaters. Figure 3 presents the recorded effect of salinity on biomass production.</a:t>
            </a:r>
            <a:endParaRPr lang="en-US" sz="2000" dirty="0">
              <a:latin typeface="+mn-lt"/>
            </a:endParaRPr>
          </a:p>
        </p:txBody>
      </p:sp>
      <p:graphicFrame>
        <p:nvGraphicFramePr>
          <p:cNvPr id="10" name="Object 9">
            <a:extLst>
              <a:ext uri="{FF2B5EF4-FFF2-40B4-BE49-F238E27FC236}">
                <a16:creationId xmlns:a16="http://schemas.microsoft.com/office/drawing/2014/main" id="{D3BE221D-4F41-4EA4-98DA-927AD7B40F8D}"/>
              </a:ext>
            </a:extLst>
          </p:cNvPr>
          <p:cNvGraphicFramePr>
            <a:graphicFrameLocks noChangeAspect="1"/>
          </p:cNvGraphicFramePr>
          <p:nvPr>
            <p:extLst>
              <p:ext uri="{D42A27DB-BD31-4B8C-83A1-F6EECF244321}">
                <p14:modId xmlns:p14="http://schemas.microsoft.com/office/powerpoint/2010/main" val="197533575"/>
              </p:ext>
            </p:extLst>
          </p:nvPr>
        </p:nvGraphicFramePr>
        <p:xfrm>
          <a:off x="6784707" y="17416343"/>
          <a:ext cx="7142021" cy="5017531"/>
        </p:xfrm>
        <a:graphic>
          <a:graphicData uri="http://schemas.openxmlformats.org/presentationml/2006/ole">
            <mc:AlternateContent xmlns:mc="http://schemas.openxmlformats.org/markup-compatibility/2006">
              <mc:Choice xmlns:v="urn:schemas-microsoft-com:vml" Requires="v">
                <p:oleObj spid="_x0000_s1099" name="Graph" r:id="rId13" imgW="4131360" imgH="2901600" progId="Origin50.Graph">
                  <p:embed/>
                </p:oleObj>
              </mc:Choice>
              <mc:Fallback>
                <p:oleObj name="Graph" r:id="rId13" imgW="4131360" imgH="2901600" progId="Origin50.Graph">
                  <p:embed/>
                  <p:pic>
                    <p:nvPicPr>
                      <p:cNvPr id="0" name=""/>
                      <p:cNvPicPr/>
                      <p:nvPr/>
                    </p:nvPicPr>
                    <p:blipFill>
                      <a:blip r:embed="rId14"/>
                      <a:stretch>
                        <a:fillRect/>
                      </a:stretch>
                    </p:blipFill>
                    <p:spPr>
                      <a:xfrm>
                        <a:off x="6784707" y="17416343"/>
                        <a:ext cx="7142021" cy="5017531"/>
                      </a:xfrm>
                      <a:prstGeom prst="rect">
                        <a:avLst/>
                      </a:prstGeom>
                    </p:spPr>
                  </p:pic>
                </p:oleObj>
              </mc:Fallback>
            </mc:AlternateContent>
          </a:graphicData>
        </a:graphic>
      </p:graphicFrame>
      <p:sp>
        <p:nvSpPr>
          <p:cNvPr id="47" name="Rectangle 4">
            <a:extLst>
              <a:ext uri="{FF2B5EF4-FFF2-40B4-BE49-F238E27FC236}">
                <a16:creationId xmlns:a16="http://schemas.microsoft.com/office/drawing/2014/main" id="{DCCE94A3-3B9F-4B85-8D54-CDE5B9337003}"/>
              </a:ext>
            </a:extLst>
          </p:cNvPr>
          <p:cNvSpPr>
            <a:spLocks noChangeArrowheads="1"/>
          </p:cNvSpPr>
          <p:nvPr/>
        </p:nvSpPr>
        <p:spPr bwMode="auto">
          <a:xfrm>
            <a:off x="8041345" y="22544405"/>
            <a:ext cx="52347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lang="en-GB" altLang="el-GR" sz="1800" b="1" dirty="0">
                <a:latin typeface="+mn-lt"/>
                <a:ea typeface="Times New Roman" panose="02020603050405020304" pitchFamily="18" charset="0"/>
                <a:cs typeface="Calibri" panose="020F0502020204030204" pitchFamily="34" charset="0"/>
              </a:rPr>
              <a:t>Figure</a:t>
            </a: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3.</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Effect of salinity on growth </a:t>
            </a:r>
            <a:r>
              <a:rPr kumimoji="0" lang="en-GB" altLang="el-GR" sz="1800" b="0" u="none" strike="noStrike" cap="none" normalizeH="0" baseline="0" dirty="0">
                <a:ln>
                  <a:noFill/>
                </a:ln>
                <a:effectLst/>
                <a:latin typeface="+mn-lt"/>
                <a:ea typeface="Times New Roman" panose="02020603050405020304" pitchFamily="18" charset="0"/>
                <a:cs typeface="Calibri" panose="020F0502020204030204" pitchFamily="34" charset="0"/>
              </a:rPr>
              <a:t>of </a:t>
            </a:r>
            <a:r>
              <a:rPr kumimoji="0" lang="en-GB" altLang="el-GR" sz="1800" b="0" i="1" u="none" strike="noStrike" cap="none" normalizeH="0" baseline="0" dirty="0">
                <a:ln>
                  <a:noFill/>
                </a:ln>
                <a:effectLst/>
                <a:latin typeface="+mn-lt"/>
                <a:ea typeface="Times New Roman" panose="02020603050405020304" pitchFamily="18" charset="0"/>
                <a:cs typeface="Calibri" panose="020F0502020204030204" pitchFamily="34" charset="0"/>
              </a:rPr>
              <a:t>T. striata</a:t>
            </a:r>
            <a:r>
              <a:rPr lang="en-GB" altLang="el-GR" sz="1800" i="1" dirty="0">
                <a:latin typeface="+mn-lt"/>
                <a:ea typeface="Times New Roman" panose="02020603050405020304" pitchFamily="18" charset="0"/>
                <a:cs typeface="Calibri" panose="020F0502020204030204" pitchFamily="34" charset="0"/>
              </a:rPr>
              <a:t>.</a:t>
            </a:r>
            <a:endParaRPr kumimoji="0" lang="el-GR" altLang="el-GR" sz="1800" b="0" i="1" u="none" strike="noStrike" cap="none" normalizeH="0" baseline="0" dirty="0">
              <a:ln>
                <a:noFill/>
              </a:ln>
              <a:solidFill>
                <a:schemeClr val="tx1"/>
              </a:solidFill>
              <a:effectLst/>
              <a:latin typeface="+mn-lt"/>
            </a:endParaRPr>
          </a:p>
        </p:txBody>
      </p:sp>
      <p:sp>
        <p:nvSpPr>
          <p:cNvPr id="48" name="TextBox 47">
            <a:extLst>
              <a:ext uri="{FF2B5EF4-FFF2-40B4-BE49-F238E27FC236}">
                <a16:creationId xmlns:a16="http://schemas.microsoft.com/office/drawing/2014/main" id="{162C9D2A-538C-4DE8-A215-3E00B2A361D3}"/>
              </a:ext>
            </a:extLst>
          </p:cNvPr>
          <p:cNvSpPr txBox="1"/>
          <p:nvPr/>
        </p:nvSpPr>
        <p:spPr>
          <a:xfrm>
            <a:off x="13792873" y="4721193"/>
            <a:ext cx="6640101" cy="1015663"/>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dirty="0">
                <a:latin typeface="Calibri" panose="020F0502020204030204" pitchFamily="34" charset="0"/>
                <a:ea typeface="Times New Roman" panose="02020603050405020304" pitchFamily="18" charset="0"/>
                <a:cs typeface="Calibri" panose="020F0502020204030204" pitchFamily="34" charset="0"/>
              </a:rPr>
              <a:t>The highest biomass productivity (47.6 mg L</a:t>
            </a:r>
            <a:r>
              <a:rPr lang="en-GB" sz="2000" baseline="30000" dirty="0">
                <a:latin typeface="Calibri" panose="020F0502020204030204" pitchFamily="34" charset="0"/>
                <a:ea typeface="Times New Roman" panose="02020603050405020304" pitchFamily="18" charset="0"/>
                <a:cs typeface="Calibri" panose="020F0502020204030204" pitchFamily="34" charset="0"/>
              </a:rPr>
              <a:t>-1</a:t>
            </a:r>
            <a:r>
              <a:rPr lang="en-GB" sz="2000" dirty="0">
                <a:latin typeface="Calibri" panose="020F0502020204030204" pitchFamily="34" charset="0"/>
                <a:ea typeface="Times New Roman" panose="02020603050405020304" pitchFamily="18" charset="0"/>
                <a:cs typeface="Calibri" panose="020F0502020204030204" pitchFamily="34" charset="0"/>
              </a:rPr>
              <a:t>d</a:t>
            </a:r>
            <a:r>
              <a:rPr lang="en-GB" sz="2000" baseline="30000" dirty="0">
                <a:latin typeface="Calibri" panose="020F0502020204030204" pitchFamily="34" charset="0"/>
                <a:ea typeface="Times New Roman" panose="02020603050405020304" pitchFamily="18" charset="0"/>
                <a:cs typeface="Calibri" panose="020F0502020204030204" pitchFamily="34" charset="0"/>
              </a:rPr>
              <a:t>-1</a:t>
            </a:r>
            <a:r>
              <a:rPr lang="en-GB" sz="2000" dirty="0">
                <a:latin typeface="Calibri" panose="020F0502020204030204" pitchFamily="34" charset="0"/>
                <a:ea typeface="Times New Roman" panose="02020603050405020304" pitchFamily="18" charset="0"/>
                <a:cs typeface="Calibri" panose="020F0502020204030204" pitchFamily="34" charset="0"/>
              </a:rPr>
              <a:t>) was recorded in the 29 ‰ medium indicating that </a:t>
            </a:r>
            <a:r>
              <a:rPr lang="en-GB" sz="2000" i="1" dirty="0">
                <a:latin typeface="Calibri" panose="020F0502020204030204" pitchFamily="34" charset="0"/>
                <a:ea typeface="Times New Roman" panose="02020603050405020304" pitchFamily="18" charset="0"/>
                <a:cs typeface="Calibri" panose="020F0502020204030204" pitchFamily="34" charset="0"/>
              </a:rPr>
              <a:t>T. striata</a:t>
            </a:r>
            <a:r>
              <a:rPr lang="en-GB" sz="2000" dirty="0">
                <a:latin typeface="Calibri" panose="020F0502020204030204" pitchFamily="34" charset="0"/>
                <a:ea typeface="Times New Roman" panose="02020603050405020304" pitchFamily="18" charset="0"/>
                <a:cs typeface="Calibri" panose="020F0502020204030204" pitchFamily="34" charset="0"/>
              </a:rPr>
              <a:t> prefers lower salinities (Table 2). </a:t>
            </a:r>
            <a:endParaRPr lang="en-US" sz="2000" dirty="0">
              <a:latin typeface="+mn-lt"/>
            </a:endParaRPr>
          </a:p>
        </p:txBody>
      </p:sp>
      <p:graphicFrame>
        <p:nvGraphicFramePr>
          <p:cNvPr id="49" name="Table 48">
            <a:extLst>
              <a:ext uri="{FF2B5EF4-FFF2-40B4-BE49-F238E27FC236}">
                <a16:creationId xmlns:a16="http://schemas.microsoft.com/office/drawing/2014/main" id="{0A6FC3E5-A994-46C8-886E-DC40BE6F816C}"/>
              </a:ext>
            </a:extLst>
          </p:cNvPr>
          <p:cNvGraphicFramePr>
            <a:graphicFrameLocks noGrp="1"/>
          </p:cNvGraphicFramePr>
          <p:nvPr>
            <p:extLst>
              <p:ext uri="{D42A27DB-BD31-4B8C-83A1-F6EECF244321}">
                <p14:modId xmlns:p14="http://schemas.microsoft.com/office/powerpoint/2010/main" val="1315550745"/>
              </p:ext>
            </p:extLst>
          </p:nvPr>
        </p:nvGraphicFramePr>
        <p:xfrm>
          <a:off x="13949626" y="6482611"/>
          <a:ext cx="6483348" cy="1991644"/>
        </p:xfrm>
        <a:graphic>
          <a:graphicData uri="http://schemas.openxmlformats.org/drawingml/2006/table">
            <a:tbl>
              <a:tblPr firstRow="1" firstCol="1" bandRow="1">
                <a:tableStyleId>{5C22544A-7EE6-4342-B048-85BDC9FD1C3A}</a:tableStyleId>
              </a:tblPr>
              <a:tblGrid>
                <a:gridCol w="1175301">
                  <a:extLst>
                    <a:ext uri="{9D8B030D-6E8A-4147-A177-3AD203B41FA5}">
                      <a16:colId xmlns:a16="http://schemas.microsoft.com/office/drawing/2014/main" val="2863882662"/>
                    </a:ext>
                  </a:extLst>
                </a:gridCol>
                <a:gridCol w="1757939">
                  <a:extLst>
                    <a:ext uri="{9D8B030D-6E8A-4147-A177-3AD203B41FA5}">
                      <a16:colId xmlns:a16="http://schemas.microsoft.com/office/drawing/2014/main" val="411511538"/>
                    </a:ext>
                  </a:extLst>
                </a:gridCol>
                <a:gridCol w="2225276">
                  <a:extLst>
                    <a:ext uri="{9D8B030D-6E8A-4147-A177-3AD203B41FA5}">
                      <a16:colId xmlns:a16="http://schemas.microsoft.com/office/drawing/2014/main" val="322988382"/>
                    </a:ext>
                  </a:extLst>
                </a:gridCol>
                <a:gridCol w="1324832">
                  <a:extLst>
                    <a:ext uri="{9D8B030D-6E8A-4147-A177-3AD203B41FA5}">
                      <a16:colId xmlns:a16="http://schemas.microsoft.com/office/drawing/2014/main" val="877077458"/>
                    </a:ext>
                  </a:extLst>
                </a:gridCol>
              </a:tblGrid>
              <a:tr h="688182">
                <a:tc>
                  <a:txBody>
                    <a:bodyPr/>
                    <a:lstStyle/>
                    <a:p>
                      <a:pPr algn="ctr">
                        <a:spcAft>
                          <a:spcPts val="0"/>
                        </a:spcAft>
                      </a:pPr>
                      <a:r>
                        <a:rPr lang="en-US" sz="1800" dirty="0">
                          <a:effectLst/>
                          <a:latin typeface="+mn-lt"/>
                        </a:rPr>
                        <a:t>Substrate</a:t>
                      </a:r>
                      <a:endParaRPr lang="el-GR" sz="18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dirty="0">
                          <a:effectLst/>
                          <a:latin typeface="+mn-lt"/>
                        </a:rPr>
                        <a:t>Biomass productivity</a:t>
                      </a:r>
                      <a:endParaRPr lang="el-GR" sz="1800" dirty="0">
                        <a:effectLst/>
                        <a:latin typeface="+mn-lt"/>
                      </a:endParaRPr>
                    </a:p>
                    <a:p>
                      <a:pPr algn="ctr">
                        <a:spcAft>
                          <a:spcPts val="0"/>
                        </a:spcAft>
                      </a:pPr>
                      <a:r>
                        <a:rPr lang="en-US" sz="1800" dirty="0">
                          <a:effectLst/>
                          <a:latin typeface="+mn-lt"/>
                        </a:rPr>
                        <a:t>(mg L</a:t>
                      </a:r>
                      <a:r>
                        <a:rPr lang="en-US" sz="1800" baseline="30000" dirty="0">
                          <a:effectLst/>
                          <a:latin typeface="+mn-lt"/>
                        </a:rPr>
                        <a:t>-1</a:t>
                      </a:r>
                      <a:r>
                        <a:rPr lang="en-US" sz="1800" dirty="0">
                          <a:effectLst/>
                          <a:latin typeface="+mn-lt"/>
                        </a:rPr>
                        <a:t> d</a:t>
                      </a:r>
                      <a:r>
                        <a:rPr lang="en-US" sz="1800" baseline="30000" dirty="0">
                          <a:effectLst/>
                          <a:latin typeface="+mn-lt"/>
                        </a:rPr>
                        <a:t>-1</a:t>
                      </a:r>
                      <a:r>
                        <a:rPr lang="en-US" sz="1800" dirty="0">
                          <a:effectLst/>
                          <a:latin typeface="+mn-lt"/>
                        </a:rPr>
                        <a:t>)</a:t>
                      </a:r>
                      <a:endParaRPr lang="el-GR" sz="1800" dirty="0">
                        <a:effectLst/>
                        <a:latin typeface="+mn-lt"/>
                        <a:ea typeface="Times New Roman" panose="02020603050405020304" pitchFamily="18" charset="0"/>
                      </a:endParaRPr>
                    </a:p>
                  </a:txBody>
                  <a:tcPr marL="68580" marR="68580" marT="0" marB="0"/>
                </a:tc>
                <a:tc>
                  <a:txBody>
                    <a:bodyPr/>
                    <a:lstStyle/>
                    <a:p>
                      <a:pPr algn="ctr">
                        <a:spcAft>
                          <a:spcPts val="0"/>
                        </a:spcAft>
                      </a:pPr>
                      <a:r>
                        <a:rPr lang="en-US" sz="1800" dirty="0">
                          <a:effectLst/>
                          <a:latin typeface="+mn-lt"/>
                        </a:rPr>
                        <a:t>Specific growth rate (d</a:t>
                      </a:r>
                      <a:r>
                        <a:rPr lang="en-US" sz="1800" baseline="30000" dirty="0">
                          <a:effectLst/>
                          <a:latin typeface="+mn-lt"/>
                        </a:rPr>
                        <a:t>-1</a:t>
                      </a:r>
                      <a:r>
                        <a:rPr lang="en-US" sz="1800" dirty="0">
                          <a:effectLst/>
                          <a:latin typeface="+mn-lt"/>
                        </a:rPr>
                        <a:t>)</a:t>
                      </a:r>
                      <a:endParaRPr lang="el-GR" sz="18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dirty="0">
                          <a:effectLst/>
                          <a:latin typeface="+mn-lt"/>
                        </a:rPr>
                        <a:t>% d.w Lipid content</a:t>
                      </a:r>
                      <a:endParaRPr lang="el-GR" sz="18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42947523"/>
                  </a:ext>
                </a:extLst>
              </a:tr>
              <a:tr h="584342">
                <a:tc>
                  <a:txBody>
                    <a:bodyPr/>
                    <a:lstStyle/>
                    <a:p>
                      <a:pPr algn="ctr">
                        <a:spcAft>
                          <a:spcPts val="0"/>
                        </a:spcAft>
                      </a:pPr>
                      <a:r>
                        <a:rPr lang="en-US" sz="1800" b="0" i="0" dirty="0">
                          <a:effectLst/>
                          <a:latin typeface="+mn-lt"/>
                          <a:ea typeface="Times New Roman" panose="02020603050405020304" pitchFamily="18" charset="0"/>
                        </a:rPr>
                        <a:t>B</a:t>
                      </a:r>
                      <a:endParaRPr lang="el-GR" sz="1800" b="0" i="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b="0" i="0" dirty="0">
                          <a:effectLst/>
                          <a:latin typeface="+mn-lt"/>
                          <a:ea typeface="Times New Roman" panose="02020603050405020304" pitchFamily="18" charset="0"/>
                        </a:rPr>
                        <a:t>40.0</a:t>
                      </a:r>
                      <a:endParaRPr lang="el-GR" sz="1800" b="0" i="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dirty="0">
                          <a:effectLst/>
                          <a:latin typeface="+mn-lt"/>
                          <a:ea typeface="Times New Roman" panose="02020603050405020304" pitchFamily="18" charset="0"/>
                        </a:rPr>
                        <a:t>0.129</a:t>
                      </a:r>
                      <a:endParaRPr lang="el-GR" sz="1800" dirty="0">
                        <a:effectLst/>
                        <a:latin typeface="+mn-lt"/>
                        <a:ea typeface="Times New Roman" panose="02020603050405020304" pitchFamily="18" charset="0"/>
                      </a:endParaRPr>
                    </a:p>
                  </a:txBody>
                  <a:tcPr marL="68580" marR="68580" marT="0" marB="0"/>
                </a:tc>
                <a:tc>
                  <a:txBody>
                    <a:bodyPr/>
                    <a:lstStyle/>
                    <a:p>
                      <a:pPr algn="ctr">
                        <a:spcAft>
                          <a:spcPts val="0"/>
                        </a:spcAft>
                      </a:pPr>
                      <a:r>
                        <a:rPr lang="en-US" sz="1800" dirty="0">
                          <a:effectLst/>
                          <a:latin typeface="+mn-lt"/>
                          <a:ea typeface="Times New Roman" panose="02020603050405020304" pitchFamily="18" charset="0"/>
                        </a:rPr>
                        <a:t>10.3</a:t>
                      </a:r>
                      <a:endParaRPr lang="el-GR" sz="18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380037563"/>
                  </a:ext>
                </a:extLst>
              </a:tr>
              <a:tr h="584342">
                <a:tc>
                  <a:txBody>
                    <a:bodyPr/>
                    <a:lstStyle/>
                    <a:p>
                      <a:pPr algn="ctr">
                        <a:spcAft>
                          <a:spcPts val="0"/>
                        </a:spcAft>
                      </a:pPr>
                      <a:r>
                        <a:rPr lang="en-US" sz="1800" b="0" i="0" dirty="0">
                          <a:effectLst/>
                          <a:latin typeface="+mn-lt"/>
                        </a:rPr>
                        <a:t>C</a:t>
                      </a:r>
                      <a:endParaRPr lang="el-GR" sz="1800" b="0" i="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b="0" i="0" dirty="0">
                          <a:effectLst/>
                          <a:latin typeface="+mn-lt"/>
                          <a:ea typeface="Times New Roman" panose="02020603050405020304" pitchFamily="18" charset="0"/>
                        </a:rPr>
                        <a:t>47.6</a:t>
                      </a:r>
                      <a:endParaRPr lang="el-GR" sz="1800" b="0" i="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dirty="0">
                          <a:effectLst/>
                          <a:latin typeface="+mn-lt"/>
                          <a:ea typeface="Times New Roman" panose="02020603050405020304" pitchFamily="18" charset="0"/>
                        </a:rPr>
                        <a:t>0.184</a:t>
                      </a:r>
                      <a:endParaRPr lang="el-GR" sz="1800" dirty="0">
                        <a:effectLst/>
                        <a:latin typeface="+mn-lt"/>
                        <a:ea typeface="Times New Roman" panose="02020603050405020304" pitchFamily="18" charset="0"/>
                      </a:endParaRPr>
                    </a:p>
                  </a:txBody>
                  <a:tcPr marL="68580" marR="68580" marT="0" marB="0"/>
                </a:tc>
                <a:tc>
                  <a:txBody>
                    <a:bodyPr/>
                    <a:lstStyle/>
                    <a:p>
                      <a:pPr algn="ctr">
                        <a:spcAft>
                          <a:spcPts val="0"/>
                        </a:spcAft>
                      </a:pPr>
                      <a:r>
                        <a:rPr lang="en-US" sz="1800" dirty="0">
                          <a:effectLst/>
                          <a:latin typeface="+mn-lt"/>
                          <a:ea typeface="Times New Roman" panose="02020603050405020304" pitchFamily="18" charset="0"/>
                        </a:rPr>
                        <a:t>13.5</a:t>
                      </a:r>
                      <a:endParaRPr lang="el-GR" sz="18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409740454"/>
                  </a:ext>
                </a:extLst>
              </a:tr>
            </a:tbl>
          </a:graphicData>
        </a:graphic>
      </p:graphicFrame>
      <p:sp>
        <p:nvSpPr>
          <p:cNvPr id="50" name="Rectangle 4">
            <a:extLst>
              <a:ext uri="{FF2B5EF4-FFF2-40B4-BE49-F238E27FC236}">
                <a16:creationId xmlns:a16="http://schemas.microsoft.com/office/drawing/2014/main" id="{703ADAFB-20D8-4227-9AEA-A6C76A5FC8EF}"/>
              </a:ext>
            </a:extLst>
          </p:cNvPr>
          <p:cNvSpPr>
            <a:spLocks noChangeArrowheads="1"/>
          </p:cNvSpPr>
          <p:nvPr/>
        </p:nvSpPr>
        <p:spPr bwMode="auto">
          <a:xfrm>
            <a:off x="13964756" y="5874524"/>
            <a:ext cx="64833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Table 2.</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Biomass productivities, specific growth rates and lipid contents of </a:t>
            </a:r>
            <a:r>
              <a:rPr kumimoji="0" lang="en-GB" altLang="el-GR" sz="1800" b="0" i="1" u="none" strike="noStrike" cap="none" normalizeH="0" baseline="0" dirty="0">
                <a:ln>
                  <a:noFill/>
                </a:ln>
                <a:effectLst/>
                <a:latin typeface="+mn-lt"/>
                <a:ea typeface="Times New Roman" panose="02020603050405020304" pitchFamily="18" charset="0"/>
                <a:cs typeface="Calibri" panose="020F0502020204030204" pitchFamily="34" charset="0"/>
              </a:rPr>
              <a:t>T. striata </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obtained using substrates B an</a:t>
            </a:r>
            <a:r>
              <a:rPr lang="en-GB" altLang="el-GR" sz="1800" dirty="0">
                <a:latin typeface="+mn-lt"/>
                <a:ea typeface="Times New Roman" panose="02020603050405020304" pitchFamily="18" charset="0"/>
                <a:cs typeface="Calibri" panose="020F0502020204030204" pitchFamily="34" charset="0"/>
              </a:rPr>
              <a:t>d C</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a:t>
            </a:r>
            <a:endParaRPr kumimoji="0" lang="el-GR" altLang="el-GR" sz="1800" b="0" u="none" strike="noStrike" cap="none" normalizeH="0" baseline="0" dirty="0">
              <a:ln>
                <a:noFill/>
              </a:ln>
              <a:solidFill>
                <a:schemeClr val="tx1"/>
              </a:solidFill>
              <a:effectLst/>
              <a:latin typeface="+mn-lt"/>
            </a:endParaRPr>
          </a:p>
        </p:txBody>
      </p:sp>
      <p:sp>
        <p:nvSpPr>
          <p:cNvPr id="51" name="TextBox 50">
            <a:extLst>
              <a:ext uri="{FF2B5EF4-FFF2-40B4-BE49-F238E27FC236}">
                <a16:creationId xmlns:a16="http://schemas.microsoft.com/office/drawing/2014/main" id="{C36599C6-5F24-4B93-BFD4-5131DE76123F}"/>
              </a:ext>
            </a:extLst>
          </p:cNvPr>
          <p:cNvSpPr txBox="1"/>
          <p:nvPr/>
        </p:nvSpPr>
        <p:spPr>
          <a:xfrm>
            <a:off x="13851155" y="8582602"/>
            <a:ext cx="6640101" cy="1323439"/>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dirty="0">
                <a:latin typeface="+mn-lt"/>
                <a:ea typeface="Times New Roman" panose="02020603050405020304" pitchFamily="18" charset="0"/>
                <a:cs typeface="Calibri" panose="020F0502020204030204" pitchFamily="34" charset="0"/>
              </a:rPr>
              <a:t>The effect of substrate composition on growth was also evaluated in 29 ‰ seawater by further enriching the medium with the commercial fertilizer Nutri-Leaf (30% TN, 10% P, 10% K) together with NaHCO</a:t>
            </a:r>
            <a:r>
              <a:rPr lang="en-GB" sz="2000" baseline="-25000" dirty="0">
                <a:latin typeface="+mn-lt"/>
                <a:ea typeface="Times New Roman" panose="02020603050405020304" pitchFamily="18" charset="0"/>
                <a:cs typeface="Calibri" panose="020F0502020204030204" pitchFamily="34" charset="0"/>
              </a:rPr>
              <a:t>3 </a:t>
            </a:r>
            <a:r>
              <a:rPr lang="en-GB" sz="2000" dirty="0">
                <a:latin typeface="+mn-lt"/>
                <a:ea typeface="Times New Roman" panose="02020603050405020304" pitchFamily="18" charset="0"/>
                <a:cs typeface="Calibri" panose="020F0502020204030204" pitchFamily="34" charset="0"/>
              </a:rPr>
              <a:t>(Figure 4).</a:t>
            </a:r>
            <a:endParaRPr lang="en-US" sz="2000" dirty="0">
              <a:latin typeface="+mn-lt"/>
            </a:endParaRPr>
          </a:p>
        </p:txBody>
      </p:sp>
      <p:sp>
        <p:nvSpPr>
          <p:cNvPr id="52" name="TextBox 51">
            <a:extLst>
              <a:ext uri="{FF2B5EF4-FFF2-40B4-BE49-F238E27FC236}">
                <a16:creationId xmlns:a16="http://schemas.microsoft.com/office/drawing/2014/main" id="{3F8B44F6-B821-46CF-BFF9-42E38B6A4A36}"/>
              </a:ext>
            </a:extLst>
          </p:cNvPr>
          <p:cNvSpPr txBox="1"/>
          <p:nvPr/>
        </p:nvSpPr>
        <p:spPr>
          <a:xfrm>
            <a:off x="13736775" y="21308872"/>
            <a:ext cx="6640101" cy="1631216"/>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dirty="0">
                <a:latin typeface="+mn-lt"/>
                <a:ea typeface="Times New Roman" panose="02020603050405020304" pitchFamily="18" charset="0"/>
                <a:cs typeface="Calibri" panose="020F0502020204030204" pitchFamily="34" charset="0"/>
              </a:rPr>
              <a:t>Using Nutri-Leaf significantly enhanced the recorded biomass productivity (79.8 mg L</a:t>
            </a:r>
            <a:r>
              <a:rPr lang="en-GB" sz="2000" baseline="30000" dirty="0">
                <a:latin typeface="+mn-lt"/>
                <a:ea typeface="Times New Roman" panose="02020603050405020304" pitchFamily="18" charset="0"/>
                <a:cs typeface="Calibri" panose="020F0502020204030204" pitchFamily="34" charset="0"/>
              </a:rPr>
              <a:t>-1</a:t>
            </a:r>
            <a:r>
              <a:rPr lang="en-GB" sz="2000" dirty="0">
                <a:latin typeface="+mn-lt"/>
                <a:ea typeface="Times New Roman" panose="02020603050405020304" pitchFamily="18" charset="0"/>
                <a:cs typeface="Calibri" panose="020F0502020204030204" pitchFamily="34" charset="0"/>
              </a:rPr>
              <a:t>d</a:t>
            </a:r>
            <a:r>
              <a:rPr lang="en-GB" sz="2000" baseline="30000" dirty="0">
                <a:latin typeface="+mn-lt"/>
                <a:ea typeface="Times New Roman" panose="02020603050405020304" pitchFamily="18" charset="0"/>
                <a:cs typeface="Calibri" panose="020F0502020204030204" pitchFamily="34" charset="0"/>
              </a:rPr>
              <a:t>-1</a:t>
            </a:r>
            <a:r>
              <a:rPr lang="en-GB" sz="2000" dirty="0">
                <a:latin typeface="+mn-lt"/>
                <a:ea typeface="Times New Roman" panose="02020603050405020304" pitchFamily="18" charset="0"/>
                <a:cs typeface="Calibri" panose="020F0502020204030204" pitchFamily="34" charset="0"/>
              </a:rPr>
              <a:t> with a corresponding growth rate of 0.266 d</a:t>
            </a:r>
            <a:r>
              <a:rPr lang="en-GB" sz="2000" baseline="30000" dirty="0">
                <a:latin typeface="+mn-lt"/>
                <a:ea typeface="Times New Roman" panose="02020603050405020304" pitchFamily="18" charset="0"/>
                <a:cs typeface="Calibri" panose="020F0502020204030204" pitchFamily="34" charset="0"/>
              </a:rPr>
              <a:t>-1</a:t>
            </a:r>
            <a:r>
              <a:rPr lang="en-GB" sz="2000" dirty="0">
                <a:latin typeface="+mn-lt"/>
                <a:ea typeface="Times New Roman" panose="02020603050405020304" pitchFamily="18" charset="0"/>
                <a:cs typeface="Calibri" panose="020F0502020204030204" pitchFamily="34" charset="0"/>
              </a:rPr>
              <a:t>), while the produced biomass also contained high lipid contents of up to 27.8% dry weight (Figure 5, Table 3)</a:t>
            </a:r>
            <a:r>
              <a:rPr lang="en-GB" sz="2000" dirty="0">
                <a:latin typeface="Calibri" panose="020F0502020204030204" pitchFamily="34" charset="0"/>
                <a:ea typeface="Times New Roman" panose="02020603050405020304" pitchFamily="18" charset="0"/>
                <a:cs typeface="Calibri" panose="020F0502020204030204" pitchFamily="34" charset="0"/>
              </a:rPr>
              <a:t>.</a:t>
            </a:r>
            <a:endParaRPr lang="en-US" sz="2000" dirty="0">
              <a:latin typeface="+mn-lt"/>
            </a:endParaRPr>
          </a:p>
        </p:txBody>
      </p:sp>
      <p:graphicFrame>
        <p:nvGraphicFramePr>
          <p:cNvPr id="11" name="Object 10">
            <a:extLst>
              <a:ext uri="{FF2B5EF4-FFF2-40B4-BE49-F238E27FC236}">
                <a16:creationId xmlns:a16="http://schemas.microsoft.com/office/drawing/2014/main" id="{22C69A34-0E9F-472C-9B5B-F0F35FEB380F}"/>
              </a:ext>
            </a:extLst>
          </p:cNvPr>
          <p:cNvGraphicFramePr>
            <a:graphicFrameLocks noChangeAspect="1"/>
          </p:cNvGraphicFramePr>
          <p:nvPr>
            <p:extLst>
              <p:ext uri="{D42A27DB-BD31-4B8C-83A1-F6EECF244321}">
                <p14:modId xmlns:p14="http://schemas.microsoft.com/office/powerpoint/2010/main" val="456088810"/>
              </p:ext>
            </p:extLst>
          </p:nvPr>
        </p:nvGraphicFramePr>
        <p:xfrm>
          <a:off x="14025999" y="9554425"/>
          <a:ext cx="6720184" cy="4721174"/>
        </p:xfrm>
        <a:graphic>
          <a:graphicData uri="http://schemas.openxmlformats.org/presentationml/2006/ole">
            <mc:AlternateContent xmlns:mc="http://schemas.openxmlformats.org/markup-compatibility/2006">
              <mc:Choice xmlns:v="urn:schemas-microsoft-com:vml" Requires="v">
                <p:oleObj spid="_x0000_s1100" name="Graph" r:id="rId15" imgW="4131360" imgH="2901600" progId="Origin50.Graph">
                  <p:embed/>
                </p:oleObj>
              </mc:Choice>
              <mc:Fallback>
                <p:oleObj name="Graph" r:id="rId15" imgW="4131360" imgH="2901600" progId="Origin50.Graph">
                  <p:embed/>
                  <p:pic>
                    <p:nvPicPr>
                      <p:cNvPr id="0" name=""/>
                      <p:cNvPicPr/>
                      <p:nvPr/>
                    </p:nvPicPr>
                    <p:blipFill>
                      <a:blip r:embed="rId16"/>
                      <a:stretch>
                        <a:fillRect/>
                      </a:stretch>
                    </p:blipFill>
                    <p:spPr>
                      <a:xfrm>
                        <a:off x="14025999" y="9554425"/>
                        <a:ext cx="6720184" cy="4721174"/>
                      </a:xfrm>
                      <a:prstGeom prst="rect">
                        <a:avLst/>
                      </a:prstGeom>
                    </p:spPr>
                  </p:pic>
                </p:oleObj>
              </mc:Fallback>
            </mc:AlternateContent>
          </a:graphicData>
        </a:graphic>
      </p:graphicFrame>
      <p:sp>
        <p:nvSpPr>
          <p:cNvPr id="53" name="Rectangle 4">
            <a:extLst>
              <a:ext uri="{FF2B5EF4-FFF2-40B4-BE49-F238E27FC236}">
                <a16:creationId xmlns:a16="http://schemas.microsoft.com/office/drawing/2014/main" id="{55CE63D6-1D9E-480C-A124-E87A22B597FB}"/>
              </a:ext>
            </a:extLst>
          </p:cNvPr>
          <p:cNvSpPr>
            <a:spLocks noChangeArrowheads="1"/>
          </p:cNvSpPr>
          <p:nvPr/>
        </p:nvSpPr>
        <p:spPr bwMode="auto">
          <a:xfrm>
            <a:off x="14195212" y="13935919"/>
            <a:ext cx="6213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en-GB" altLang="el-GR" sz="1800" b="1" dirty="0">
                <a:latin typeface="+mn-lt"/>
                <a:ea typeface="Times New Roman" panose="02020603050405020304" pitchFamily="18" charset="0"/>
                <a:cs typeface="Calibri" panose="020F0502020204030204" pitchFamily="34" charset="0"/>
              </a:rPr>
              <a:t>Figure</a:t>
            </a: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4.</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GB" altLang="el-GR" sz="1800" b="0" u="none" strike="noStrike" cap="none" normalizeH="0" baseline="0" dirty="0">
                <a:ln>
                  <a:noFill/>
                </a:ln>
                <a:effectLst/>
                <a:latin typeface="+mn-lt"/>
                <a:ea typeface="Times New Roman" panose="02020603050405020304" pitchFamily="18" charset="0"/>
                <a:cs typeface="Calibri" panose="020F0502020204030204" pitchFamily="34" charset="0"/>
              </a:rPr>
              <a:t>Effect of substrate composition on</a:t>
            </a:r>
            <a:r>
              <a:rPr kumimoji="0" lang="en-GB" altLang="el-GR" sz="1800" b="0" u="none" strike="noStrike" cap="none" normalizeH="0" dirty="0">
                <a:ln>
                  <a:noFill/>
                </a:ln>
                <a:effectLst/>
                <a:latin typeface="+mn-lt"/>
                <a:ea typeface="Times New Roman" panose="02020603050405020304" pitchFamily="18" charset="0"/>
                <a:cs typeface="Calibri" panose="020F0502020204030204" pitchFamily="34" charset="0"/>
              </a:rPr>
              <a:t> </a:t>
            </a:r>
            <a:r>
              <a:rPr kumimoji="0" lang="en-GB" altLang="el-GR" sz="1800" b="0" i="1" u="none" strike="noStrike" cap="none" normalizeH="0" baseline="0" dirty="0">
                <a:ln>
                  <a:noFill/>
                </a:ln>
                <a:effectLst/>
                <a:latin typeface="+mn-lt"/>
                <a:ea typeface="Times New Roman" panose="02020603050405020304" pitchFamily="18" charset="0"/>
                <a:cs typeface="Calibri" panose="020F0502020204030204" pitchFamily="34" charset="0"/>
              </a:rPr>
              <a:t>T. </a:t>
            </a:r>
            <a:r>
              <a:rPr kumimoji="0" lang="en-GB" altLang="el-GR" sz="1800" b="0" i="1" u="none" strike="noStrike" cap="none" normalizeH="0" baseline="0" dirty="0" err="1">
                <a:ln>
                  <a:noFill/>
                </a:ln>
                <a:effectLst/>
                <a:latin typeface="+mn-lt"/>
                <a:ea typeface="Times New Roman" panose="02020603050405020304" pitchFamily="18" charset="0"/>
                <a:cs typeface="Calibri" panose="020F0502020204030204" pitchFamily="34" charset="0"/>
              </a:rPr>
              <a:t>striata</a:t>
            </a:r>
            <a:r>
              <a:rPr kumimoji="0" lang="en-GB" altLang="el-GR" sz="1800" b="0" i="1" u="none" strike="noStrike" cap="none" normalizeH="0" baseline="0" dirty="0">
                <a:ln>
                  <a:noFill/>
                </a:ln>
                <a:effectLst/>
                <a:latin typeface="+mn-lt"/>
                <a:ea typeface="Times New Roman" panose="02020603050405020304" pitchFamily="18" charset="0"/>
                <a:cs typeface="Calibri" panose="020F0502020204030204" pitchFamily="34" charset="0"/>
              </a:rPr>
              <a:t> </a:t>
            </a:r>
            <a:r>
              <a:rPr lang="en-GB" altLang="el-GR" sz="1800" dirty="0">
                <a:latin typeface="+mn-lt"/>
                <a:ea typeface="Times New Roman" panose="02020603050405020304" pitchFamily="18" charset="0"/>
                <a:cs typeface="Calibri" panose="020F0502020204030204" pitchFamily="34" charset="0"/>
              </a:rPr>
              <a:t>growth</a:t>
            </a:r>
            <a:r>
              <a:rPr lang="en-GB" altLang="el-GR" sz="1800" i="1" dirty="0">
                <a:latin typeface="+mn-lt"/>
                <a:ea typeface="Times New Roman" panose="02020603050405020304" pitchFamily="18" charset="0"/>
                <a:cs typeface="Calibri" panose="020F0502020204030204" pitchFamily="34" charset="0"/>
              </a:rPr>
              <a:t>.</a:t>
            </a:r>
            <a:endParaRPr kumimoji="0" lang="el-GR" altLang="el-GR" sz="1800" b="0" i="1" u="none" strike="noStrike" cap="none" normalizeH="0" baseline="0" dirty="0">
              <a:ln>
                <a:noFill/>
              </a:ln>
              <a:effectLst/>
              <a:latin typeface="+mn-lt"/>
            </a:endParaRPr>
          </a:p>
        </p:txBody>
      </p:sp>
      <p:pic>
        <p:nvPicPr>
          <p:cNvPr id="55" name="Picture 54">
            <a:extLst>
              <a:ext uri="{FF2B5EF4-FFF2-40B4-BE49-F238E27FC236}">
                <a16:creationId xmlns:a16="http://schemas.microsoft.com/office/drawing/2014/main" id="{C63C0EFD-9D0E-4E98-8C4E-77514777FCD1}"/>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23257196" y="5972933"/>
            <a:ext cx="2016224" cy="1744919"/>
          </a:xfrm>
          <a:prstGeom prst="rect">
            <a:avLst/>
          </a:prstGeom>
          <a:noFill/>
          <a:ln>
            <a:noFill/>
          </a:ln>
        </p:spPr>
      </p:pic>
      <p:graphicFrame>
        <p:nvGraphicFramePr>
          <p:cNvPr id="18" name="Object 17">
            <a:extLst>
              <a:ext uri="{FF2B5EF4-FFF2-40B4-BE49-F238E27FC236}">
                <a16:creationId xmlns:a16="http://schemas.microsoft.com/office/drawing/2014/main" id="{886CD988-C68E-43A6-A8A5-407BE652EC70}"/>
              </a:ext>
            </a:extLst>
          </p:cNvPr>
          <p:cNvGraphicFramePr>
            <a:graphicFrameLocks noChangeAspect="1"/>
          </p:cNvGraphicFramePr>
          <p:nvPr>
            <p:extLst>
              <p:ext uri="{D42A27DB-BD31-4B8C-83A1-F6EECF244321}">
                <p14:modId xmlns:p14="http://schemas.microsoft.com/office/powerpoint/2010/main" val="3836475326"/>
              </p:ext>
            </p:extLst>
          </p:nvPr>
        </p:nvGraphicFramePr>
        <p:xfrm>
          <a:off x="14107959" y="14040829"/>
          <a:ext cx="6787290" cy="4768319"/>
        </p:xfrm>
        <a:graphic>
          <a:graphicData uri="http://schemas.openxmlformats.org/presentationml/2006/ole">
            <mc:AlternateContent xmlns:mc="http://schemas.openxmlformats.org/markup-compatibility/2006">
              <mc:Choice xmlns:v="urn:schemas-microsoft-com:vml" Requires="v">
                <p:oleObj spid="_x0000_s1101" name="Graph" r:id="rId18" imgW="4131360" imgH="2901600" progId="Origin50.Graph">
                  <p:embed/>
                </p:oleObj>
              </mc:Choice>
              <mc:Fallback>
                <p:oleObj name="Graph" r:id="rId18" imgW="4131360" imgH="2901600" progId="Origin50.Graph">
                  <p:embed/>
                  <p:pic>
                    <p:nvPicPr>
                      <p:cNvPr id="0" name=""/>
                      <p:cNvPicPr/>
                      <p:nvPr/>
                    </p:nvPicPr>
                    <p:blipFill>
                      <a:blip r:embed="rId19"/>
                      <a:stretch>
                        <a:fillRect/>
                      </a:stretch>
                    </p:blipFill>
                    <p:spPr>
                      <a:xfrm>
                        <a:off x="14107959" y="14040829"/>
                        <a:ext cx="6787290" cy="4768319"/>
                      </a:xfrm>
                      <a:prstGeom prst="rect">
                        <a:avLst/>
                      </a:prstGeom>
                    </p:spPr>
                  </p:pic>
                </p:oleObj>
              </mc:Fallback>
            </mc:AlternateContent>
          </a:graphicData>
        </a:graphic>
      </p:graphicFrame>
      <p:sp>
        <p:nvSpPr>
          <p:cNvPr id="56" name="Rectangle 4">
            <a:extLst>
              <a:ext uri="{FF2B5EF4-FFF2-40B4-BE49-F238E27FC236}">
                <a16:creationId xmlns:a16="http://schemas.microsoft.com/office/drawing/2014/main" id="{0D139C3E-78A4-46A3-85F7-0F95320CFB1F}"/>
              </a:ext>
            </a:extLst>
          </p:cNvPr>
          <p:cNvSpPr>
            <a:spLocks noChangeArrowheads="1"/>
          </p:cNvSpPr>
          <p:nvPr/>
        </p:nvSpPr>
        <p:spPr bwMode="auto">
          <a:xfrm>
            <a:off x="14052206" y="18662888"/>
            <a:ext cx="64122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en-GB" altLang="el-GR" sz="1800" b="1" dirty="0">
                <a:latin typeface="+mn-lt"/>
                <a:ea typeface="Times New Roman" panose="02020603050405020304" pitchFamily="18" charset="0"/>
                <a:cs typeface="Calibri" panose="020F0502020204030204" pitchFamily="34" charset="0"/>
              </a:rPr>
              <a:t>Figure</a:t>
            </a: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5.</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GB" altLang="el-GR" sz="1800" b="0" u="none" strike="noStrike" cap="none" normalizeH="0" baseline="0" dirty="0">
                <a:ln>
                  <a:noFill/>
                </a:ln>
                <a:effectLst/>
                <a:latin typeface="+mn-lt"/>
                <a:ea typeface="Times New Roman" panose="02020603050405020304" pitchFamily="18" charset="0"/>
                <a:cs typeface="Calibri" panose="020F0502020204030204" pitchFamily="34" charset="0"/>
              </a:rPr>
              <a:t>Effect of substrate on </a:t>
            </a:r>
            <a:r>
              <a:rPr lang="en-GB" altLang="el-GR" sz="1800" i="1" dirty="0">
                <a:latin typeface="+mn-lt"/>
                <a:ea typeface="Times New Roman" panose="02020603050405020304" pitchFamily="18" charset="0"/>
                <a:cs typeface="Calibri" panose="020F0502020204030204" pitchFamily="34" charset="0"/>
              </a:rPr>
              <a:t>T. </a:t>
            </a:r>
            <a:r>
              <a:rPr lang="en-GB" altLang="el-GR" sz="1800" i="1" dirty="0" err="1">
                <a:latin typeface="+mn-lt"/>
                <a:ea typeface="Times New Roman" panose="02020603050405020304" pitchFamily="18" charset="0"/>
                <a:cs typeface="Calibri" panose="020F0502020204030204" pitchFamily="34" charset="0"/>
              </a:rPr>
              <a:t>striata</a:t>
            </a:r>
            <a:r>
              <a:rPr lang="en-GB" altLang="el-GR" sz="1800" i="1" dirty="0">
                <a:latin typeface="+mn-lt"/>
                <a:ea typeface="Times New Roman" panose="02020603050405020304" pitchFamily="18" charset="0"/>
                <a:cs typeface="Calibri" panose="020F0502020204030204" pitchFamily="34" charset="0"/>
              </a:rPr>
              <a:t> </a:t>
            </a:r>
            <a:r>
              <a:rPr kumimoji="0" lang="en-GB" altLang="el-GR" sz="1800" b="0" u="none" strike="noStrike" cap="none" normalizeH="0" baseline="0" dirty="0">
                <a:ln>
                  <a:noFill/>
                </a:ln>
                <a:effectLst/>
                <a:latin typeface="+mn-lt"/>
                <a:ea typeface="Times New Roman" panose="02020603050405020304" pitchFamily="18" charset="0"/>
                <a:cs typeface="Calibri" panose="020F0502020204030204" pitchFamily="34" charset="0"/>
              </a:rPr>
              <a:t>lipid production</a:t>
            </a:r>
            <a:r>
              <a:rPr lang="en-GB" altLang="el-GR" sz="1800" i="1" dirty="0">
                <a:latin typeface="+mn-lt"/>
                <a:ea typeface="Times New Roman" panose="02020603050405020304" pitchFamily="18" charset="0"/>
                <a:cs typeface="Calibri" panose="020F0502020204030204" pitchFamily="34" charset="0"/>
              </a:rPr>
              <a:t>.</a:t>
            </a:r>
            <a:endParaRPr kumimoji="0" lang="el-GR" altLang="el-GR" sz="1800" b="0" i="1" u="none" strike="noStrike" cap="none" normalizeH="0" baseline="0" dirty="0">
              <a:ln>
                <a:noFill/>
              </a:ln>
              <a:effectLst/>
              <a:latin typeface="+mn-lt"/>
            </a:endParaRPr>
          </a:p>
        </p:txBody>
      </p:sp>
      <p:graphicFrame>
        <p:nvGraphicFramePr>
          <p:cNvPr id="57" name="Table 56">
            <a:extLst>
              <a:ext uri="{FF2B5EF4-FFF2-40B4-BE49-F238E27FC236}">
                <a16:creationId xmlns:a16="http://schemas.microsoft.com/office/drawing/2014/main" id="{E1034CAC-2E93-44D2-AD15-39343A8F3E5D}"/>
              </a:ext>
            </a:extLst>
          </p:cNvPr>
          <p:cNvGraphicFramePr>
            <a:graphicFrameLocks noGrp="1"/>
          </p:cNvGraphicFramePr>
          <p:nvPr>
            <p:extLst>
              <p:ext uri="{D42A27DB-BD31-4B8C-83A1-F6EECF244321}">
                <p14:modId xmlns:p14="http://schemas.microsoft.com/office/powerpoint/2010/main" val="936882610"/>
              </p:ext>
            </p:extLst>
          </p:nvPr>
        </p:nvGraphicFramePr>
        <p:xfrm>
          <a:off x="13937392" y="19996880"/>
          <a:ext cx="6483348" cy="1097280"/>
        </p:xfrm>
        <a:graphic>
          <a:graphicData uri="http://schemas.openxmlformats.org/drawingml/2006/table">
            <a:tbl>
              <a:tblPr firstRow="1" firstCol="1" bandRow="1">
                <a:tableStyleId>{5C22544A-7EE6-4342-B048-85BDC9FD1C3A}</a:tableStyleId>
              </a:tblPr>
              <a:tblGrid>
                <a:gridCol w="1175301">
                  <a:extLst>
                    <a:ext uri="{9D8B030D-6E8A-4147-A177-3AD203B41FA5}">
                      <a16:colId xmlns:a16="http://schemas.microsoft.com/office/drawing/2014/main" val="2863882662"/>
                    </a:ext>
                  </a:extLst>
                </a:gridCol>
                <a:gridCol w="1757939">
                  <a:extLst>
                    <a:ext uri="{9D8B030D-6E8A-4147-A177-3AD203B41FA5}">
                      <a16:colId xmlns:a16="http://schemas.microsoft.com/office/drawing/2014/main" val="411511538"/>
                    </a:ext>
                  </a:extLst>
                </a:gridCol>
                <a:gridCol w="2225276">
                  <a:extLst>
                    <a:ext uri="{9D8B030D-6E8A-4147-A177-3AD203B41FA5}">
                      <a16:colId xmlns:a16="http://schemas.microsoft.com/office/drawing/2014/main" val="322988382"/>
                    </a:ext>
                  </a:extLst>
                </a:gridCol>
                <a:gridCol w="1324832">
                  <a:extLst>
                    <a:ext uri="{9D8B030D-6E8A-4147-A177-3AD203B41FA5}">
                      <a16:colId xmlns:a16="http://schemas.microsoft.com/office/drawing/2014/main" val="877077458"/>
                    </a:ext>
                  </a:extLst>
                </a:gridCol>
              </a:tblGrid>
              <a:tr h="688182">
                <a:tc>
                  <a:txBody>
                    <a:bodyPr/>
                    <a:lstStyle/>
                    <a:p>
                      <a:pPr algn="ctr">
                        <a:spcAft>
                          <a:spcPts val="0"/>
                        </a:spcAft>
                      </a:pPr>
                      <a:r>
                        <a:rPr lang="en-US" sz="1800" dirty="0">
                          <a:effectLst/>
                          <a:latin typeface="+mn-lt"/>
                        </a:rPr>
                        <a:t>Substrate</a:t>
                      </a:r>
                      <a:endParaRPr lang="el-GR" sz="18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dirty="0">
                          <a:effectLst/>
                          <a:latin typeface="+mn-lt"/>
                        </a:rPr>
                        <a:t>Biomass productivity</a:t>
                      </a:r>
                      <a:endParaRPr lang="el-GR" sz="1800" dirty="0">
                        <a:effectLst/>
                        <a:latin typeface="+mn-lt"/>
                      </a:endParaRPr>
                    </a:p>
                    <a:p>
                      <a:pPr algn="ctr">
                        <a:spcAft>
                          <a:spcPts val="0"/>
                        </a:spcAft>
                      </a:pPr>
                      <a:r>
                        <a:rPr lang="en-US" sz="1800" dirty="0">
                          <a:effectLst/>
                          <a:latin typeface="+mn-lt"/>
                        </a:rPr>
                        <a:t>(mg L</a:t>
                      </a:r>
                      <a:r>
                        <a:rPr lang="en-US" sz="1800" baseline="30000" dirty="0">
                          <a:effectLst/>
                          <a:latin typeface="+mn-lt"/>
                        </a:rPr>
                        <a:t>-1</a:t>
                      </a:r>
                      <a:r>
                        <a:rPr lang="en-US" sz="1800" dirty="0">
                          <a:effectLst/>
                          <a:latin typeface="+mn-lt"/>
                        </a:rPr>
                        <a:t> d</a:t>
                      </a:r>
                      <a:r>
                        <a:rPr lang="en-US" sz="1800" baseline="30000" dirty="0">
                          <a:effectLst/>
                          <a:latin typeface="+mn-lt"/>
                        </a:rPr>
                        <a:t>-1</a:t>
                      </a:r>
                      <a:r>
                        <a:rPr lang="en-US" sz="1800" dirty="0">
                          <a:effectLst/>
                          <a:latin typeface="+mn-lt"/>
                        </a:rPr>
                        <a:t>)</a:t>
                      </a:r>
                      <a:endParaRPr lang="el-GR" sz="1800" dirty="0">
                        <a:effectLst/>
                        <a:latin typeface="+mn-lt"/>
                        <a:ea typeface="Times New Roman" panose="02020603050405020304" pitchFamily="18" charset="0"/>
                      </a:endParaRPr>
                    </a:p>
                  </a:txBody>
                  <a:tcPr marL="68580" marR="68580" marT="0" marB="0"/>
                </a:tc>
                <a:tc>
                  <a:txBody>
                    <a:bodyPr/>
                    <a:lstStyle/>
                    <a:p>
                      <a:pPr algn="ctr">
                        <a:spcAft>
                          <a:spcPts val="0"/>
                        </a:spcAft>
                      </a:pPr>
                      <a:r>
                        <a:rPr lang="en-US" sz="1800" dirty="0">
                          <a:effectLst/>
                          <a:latin typeface="+mn-lt"/>
                        </a:rPr>
                        <a:t>Specific growth rate (d</a:t>
                      </a:r>
                      <a:r>
                        <a:rPr lang="en-US" sz="1800" baseline="30000" dirty="0">
                          <a:effectLst/>
                          <a:latin typeface="+mn-lt"/>
                        </a:rPr>
                        <a:t>-1</a:t>
                      </a:r>
                      <a:r>
                        <a:rPr lang="en-US" sz="1800" dirty="0">
                          <a:effectLst/>
                          <a:latin typeface="+mn-lt"/>
                        </a:rPr>
                        <a:t>)</a:t>
                      </a:r>
                      <a:endParaRPr lang="el-GR" sz="180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dirty="0">
                          <a:effectLst/>
                          <a:latin typeface="+mn-lt"/>
                        </a:rPr>
                        <a:t>% d.w Lipid content</a:t>
                      </a:r>
                      <a:endParaRPr lang="el-GR" sz="18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42947523"/>
                  </a:ext>
                </a:extLst>
              </a:tr>
              <a:tr h="191720">
                <a:tc>
                  <a:txBody>
                    <a:bodyPr/>
                    <a:lstStyle/>
                    <a:p>
                      <a:pPr algn="ctr">
                        <a:spcAft>
                          <a:spcPts val="0"/>
                        </a:spcAft>
                      </a:pPr>
                      <a:r>
                        <a:rPr lang="en-US" sz="1800" b="0" i="0" dirty="0">
                          <a:effectLst/>
                          <a:latin typeface="+mn-lt"/>
                          <a:ea typeface="Times New Roman" panose="02020603050405020304" pitchFamily="18" charset="0"/>
                        </a:rPr>
                        <a:t>D</a:t>
                      </a:r>
                      <a:endParaRPr lang="el-GR" sz="1800" b="0" i="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b="0" i="0" dirty="0">
                          <a:effectLst/>
                          <a:latin typeface="+mn-lt"/>
                          <a:ea typeface="Times New Roman" panose="02020603050405020304" pitchFamily="18" charset="0"/>
                        </a:rPr>
                        <a:t>79.8</a:t>
                      </a:r>
                      <a:endParaRPr lang="el-GR" sz="1800" b="0" i="0" dirty="0">
                        <a:effectLst/>
                        <a:latin typeface="+mn-lt"/>
                        <a:ea typeface="Times New Roman" panose="02020603050405020304" pitchFamily="18" charset="0"/>
                      </a:endParaRPr>
                    </a:p>
                  </a:txBody>
                  <a:tcPr marL="68580" marR="68580" marT="0" marB="0" anchor="ctr"/>
                </a:tc>
                <a:tc>
                  <a:txBody>
                    <a:bodyPr/>
                    <a:lstStyle/>
                    <a:p>
                      <a:pPr algn="ctr">
                        <a:spcAft>
                          <a:spcPts val="0"/>
                        </a:spcAft>
                      </a:pPr>
                      <a:r>
                        <a:rPr lang="en-US" sz="1800" dirty="0">
                          <a:effectLst/>
                          <a:latin typeface="+mn-lt"/>
                          <a:ea typeface="Times New Roman" panose="02020603050405020304" pitchFamily="18" charset="0"/>
                        </a:rPr>
                        <a:t>0.266</a:t>
                      </a:r>
                      <a:endParaRPr lang="el-GR" sz="1800" dirty="0">
                        <a:effectLst/>
                        <a:latin typeface="+mn-lt"/>
                        <a:ea typeface="Times New Roman" panose="02020603050405020304" pitchFamily="18" charset="0"/>
                      </a:endParaRPr>
                    </a:p>
                  </a:txBody>
                  <a:tcPr marL="68580" marR="68580" marT="0" marB="0"/>
                </a:tc>
                <a:tc>
                  <a:txBody>
                    <a:bodyPr/>
                    <a:lstStyle/>
                    <a:p>
                      <a:pPr algn="ctr">
                        <a:spcAft>
                          <a:spcPts val="0"/>
                        </a:spcAft>
                      </a:pPr>
                      <a:r>
                        <a:rPr lang="en-US" sz="1800" dirty="0">
                          <a:effectLst/>
                          <a:latin typeface="+mn-lt"/>
                          <a:ea typeface="Times New Roman" panose="02020603050405020304" pitchFamily="18" charset="0"/>
                        </a:rPr>
                        <a:t>27.8</a:t>
                      </a:r>
                      <a:endParaRPr lang="el-GR" sz="18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380037563"/>
                  </a:ext>
                </a:extLst>
              </a:tr>
            </a:tbl>
          </a:graphicData>
        </a:graphic>
      </p:graphicFrame>
      <p:sp>
        <p:nvSpPr>
          <p:cNvPr id="54" name="Text Box 20">
            <a:extLst>
              <a:ext uri="{FF2B5EF4-FFF2-40B4-BE49-F238E27FC236}">
                <a16:creationId xmlns:a16="http://schemas.microsoft.com/office/drawing/2014/main" id="{16E29B9C-16BC-4E81-B67C-B454ACA41FFB}"/>
              </a:ext>
            </a:extLst>
          </p:cNvPr>
          <p:cNvSpPr txBox="1">
            <a:spLocks noChangeArrowheads="1"/>
          </p:cNvSpPr>
          <p:nvPr/>
        </p:nvSpPr>
        <p:spPr bwMode="auto">
          <a:xfrm>
            <a:off x="20714044" y="16794912"/>
            <a:ext cx="7693005" cy="26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528" tIns="28264" rIns="56528" bIns="28264">
            <a:spAutoFit/>
          </a:bodyPr>
          <a:lstStyle>
            <a:lvl1pPr defTabSz="354013">
              <a:defRPr>
                <a:solidFill>
                  <a:schemeClr val="tx1"/>
                </a:solidFill>
                <a:latin typeface="Calibri" panose="020F0502020204030204" pitchFamily="34" charset="0"/>
              </a:defRPr>
            </a:lvl1pPr>
            <a:lvl2pPr marL="742950" indent="-285750" defTabSz="354013">
              <a:defRPr>
                <a:solidFill>
                  <a:schemeClr val="tx1"/>
                </a:solidFill>
                <a:latin typeface="Calibri" panose="020F0502020204030204" pitchFamily="34" charset="0"/>
              </a:defRPr>
            </a:lvl2pPr>
            <a:lvl3pPr marL="1143000" indent="-228600" defTabSz="354013">
              <a:defRPr>
                <a:solidFill>
                  <a:schemeClr val="tx1"/>
                </a:solidFill>
                <a:latin typeface="Calibri" panose="020F0502020204030204" pitchFamily="34" charset="0"/>
              </a:defRPr>
            </a:lvl3pPr>
            <a:lvl4pPr marL="1600200" indent="-228600" defTabSz="354013">
              <a:defRPr>
                <a:solidFill>
                  <a:schemeClr val="tx1"/>
                </a:solidFill>
                <a:latin typeface="Calibri" panose="020F0502020204030204" pitchFamily="34" charset="0"/>
              </a:defRPr>
            </a:lvl4pPr>
            <a:lvl5pPr marL="2057400" indent="-228600" defTabSz="354013">
              <a:defRPr>
                <a:solidFill>
                  <a:schemeClr val="tx1"/>
                </a:solidFill>
                <a:latin typeface="Calibri" panose="020F0502020204030204" pitchFamily="34" charset="0"/>
              </a:defRPr>
            </a:lvl5pPr>
            <a:lvl6pPr marL="2514600" indent="-228600" defTabSz="354013" eaLnBrk="0" fontAlgn="base" hangingPunct="0">
              <a:spcBef>
                <a:spcPct val="0"/>
              </a:spcBef>
              <a:spcAft>
                <a:spcPct val="0"/>
              </a:spcAft>
              <a:defRPr>
                <a:solidFill>
                  <a:schemeClr val="tx1"/>
                </a:solidFill>
                <a:latin typeface="Calibri" panose="020F0502020204030204" pitchFamily="34" charset="0"/>
              </a:defRPr>
            </a:lvl6pPr>
            <a:lvl7pPr marL="2971800" indent="-228600" defTabSz="354013" eaLnBrk="0" fontAlgn="base" hangingPunct="0">
              <a:spcBef>
                <a:spcPct val="0"/>
              </a:spcBef>
              <a:spcAft>
                <a:spcPct val="0"/>
              </a:spcAft>
              <a:defRPr>
                <a:solidFill>
                  <a:schemeClr val="tx1"/>
                </a:solidFill>
                <a:latin typeface="Calibri" panose="020F0502020204030204" pitchFamily="34" charset="0"/>
              </a:defRPr>
            </a:lvl7pPr>
            <a:lvl8pPr marL="3429000" indent="-228600" defTabSz="354013" eaLnBrk="0" fontAlgn="base" hangingPunct="0">
              <a:spcBef>
                <a:spcPct val="0"/>
              </a:spcBef>
              <a:spcAft>
                <a:spcPct val="0"/>
              </a:spcAft>
              <a:defRPr>
                <a:solidFill>
                  <a:schemeClr val="tx1"/>
                </a:solidFill>
                <a:latin typeface="Calibri" panose="020F0502020204030204" pitchFamily="34" charset="0"/>
              </a:defRPr>
            </a:lvl8pPr>
            <a:lvl9pPr marL="3886200" indent="-228600" defTabSz="354013"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l-GR" sz="1800" b="1" u="sng" dirty="0">
                <a:solidFill>
                  <a:srgbClr val="000000"/>
                </a:solidFill>
                <a:latin typeface="+mn-lt"/>
                <a:cs typeface="Arial" panose="020B0604020202020204" pitchFamily="34" charset="0"/>
              </a:rPr>
              <a:t>Bibliography</a:t>
            </a:r>
            <a:r>
              <a:rPr lang="en-US" altLang="el-GR" sz="1800" b="1" dirty="0">
                <a:solidFill>
                  <a:srgbClr val="000000"/>
                </a:solidFill>
                <a:latin typeface="+mn-lt"/>
                <a:cs typeface="Arial" panose="020B0604020202020204" pitchFamily="34" charset="0"/>
              </a:rPr>
              <a:t>: </a:t>
            </a:r>
          </a:p>
          <a:p>
            <a:pPr algn="just" eaLnBrk="1" hangingPunct="1"/>
            <a:r>
              <a:rPr lang="en-US" sz="1600" dirty="0">
                <a:solidFill>
                  <a:srgbClr val="000000"/>
                </a:solidFill>
                <a:latin typeface="+mn-lt"/>
                <a:ea typeface="Times New Roman" panose="02020603050405020304" pitchFamily="18" charset="0"/>
                <a:cs typeface="Arial" panose="020B0604020202020204" pitchFamily="34" charset="0"/>
              </a:rPr>
              <a:t>- </a:t>
            </a:r>
            <a:r>
              <a:rPr lang="en-GB" sz="1600" dirty="0">
                <a:latin typeface="+mn-lt"/>
                <a:ea typeface="Times New Roman" panose="02020603050405020304" pitchFamily="18" charset="0"/>
                <a:cs typeface="Calibri" panose="020F0502020204030204" pitchFamily="34" charset="0"/>
              </a:rPr>
              <a:t>Shah, </a:t>
            </a:r>
            <a:r>
              <a:rPr lang="en-GB" sz="1600" dirty="0" err="1">
                <a:latin typeface="+mn-lt"/>
                <a:ea typeface="Times New Roman" panose="02020603050405020304" pitchFamily="18" charset="0"/>
                <a:cs typeface="Calibri" panose="020F0502020204030204" pitchFamily="34" charset="0"/>
              </a:rPr>
              <a:t>M.R</a:t>
            </a:r>
            <a:r>
              <a:rPr lang="en-GB" sz="1600" dirty="0">
                <a:latin typeface="+mn-lt"/>
                <a:ea typeface="Times New Roman" panose="02020603050405020304" pitchFamily="18" charset="0"/>
                <a:cs typeface="Calibri" panose="020F0502020204030204" pitchFamily="34" charset="0"/>
              </a:rPr>
              <a:t>., </a:t>
            </a:r>
            <a:r>
              <a:rPr lang="en-GB" sz="1600" dirty="0" err="1">
                <a:latin typeface="+mn-lt"/>
                <a:ea typeface="Times New Roman" panose="02020603050405020304" pitchFamily="18" charset="0"/>
                <a:cs typeface="Calibri" panose="020F0502020204030204" pitchFamily="34" charset="0"/>
              </a:rPr>
              <a:t>Lutzu</a:t>
            </a:r>
            <a:r>
              <a:rPr lang="en-GB" sz="1600" dirty="0">
                <a:latin typeface="+mn-lt"/>
                <a:ea typeface="Times New Roman" panose="02020603050405020304" pitchFamily="18" charset="0"/>
                <a:cs typeface="Calibri" panose="020F0502020204030204" pitchFamily="34" charset="0"/>
              </a:rPr>
              <a:t>, </a:t>
            </a:r>
            <a:r>
              <a:rPr lang="en-GB" sz="1600" dirty="0" err="1">
                <a:latin typeface="+mn-lt"/>
                <a:ea typeface="Times New Roman" panose="02020603050405020304" pitchFamily="18" charset="0"/>
                <a:cs typeface="Calibri" panose="020F0502020204030204" pitchFamily="34" charset="0"/>
              </a:rPr>
              <a:t>G.A</a:t>
            </a:r>
            <a:r>
              <a:rPr lang="en-GB" sz="1600" dirty="0">
                <a:latin typeface="+mn-lt"/>
                <a:ea typeface="Times New Roman" panose="02020603050405020304" pitchFamily="18" charset="0"/>
                <a:cs typeface="Calibri" panose="020F0502020204030204" pitchFamily="34" charset="0"/>
              </a:rPr>
              <a:t>., </a:t>
            </a:r>
            <a:r>
              <a:rPr lang="en-GB" sz="1600" dirty="0" err="1">
                <a:latin typeface="+mn-lt"/>
                <a:ea typeface="Times New Roman" panose="02020603050405020304" pitchFamily="18" charset="0"/>
                <a:cs typeface="Calibri" panose="020F0502020204030204" pitchFamily="34" charset="0"/>
              </a:rPr>
              <a:t>Alam</a:t>
            </a:r>
            <a:r>
              <a:rPr lang="en-GB" sz="1600" dirty="0">
                <a:latin typeface="+mn-lt"/>
                <a:ea typeface="Times New Roman" panose="02020603050405020304" pitchFamily="18" charset="0"/>
                <a:cs typeface="Calibri" panose="020F0502020204030204" pitchFamily="34" charset="0"/>
              </a:rPr>
              <a:t>, A., </a:t>
            </a:r>
            <a:r>
              <a:rPr lang="en-GB" sz="1600" dirty="0" err="1">
                <a:latin typeface="+mn-lt"/>
                <a:ea typeface="Times New Roman" panose="02020603050405020304" pitchFamily="18" charset="0"/>
                <a:cs typeface="Calibri" panose="020F0502020204030204" pitchFamily="34" charset="0"/>
              </a:rPr>
              <a:t>Sarker</a:t>
            </a:r>
            <a:r>
              <a:rPr lang="en-GB" sz="1600" dirty="0">
                <a:latin typeface="+mn-lt"/>
                <a:ea typeface="Times New Roman" panose="02020603050405020304" pitchFamily="18" charset="0"/>
                <a:cs typeface="Calibri" panose="020F0502020204030204" pitchFamily="34" charset="0"/>
              </a:rPr>
              <a:t>, P., </a:t>
            </a:r>
            <a:r>
              <a:rPr lang="en-GB" sz="1600" dirty="0" err="1">
                <a:latin typeface="+mn-lt"/>
                <a:ea typeface="Times New Roman" panose="02020603050405020304" pitchFamily="18" charset="0"/>
                <a:cs typeface="Calibri" panose="020F0502020204030204" pitchFamily="34" charset="0"/>
              </a:rPr>
              <a:t>Kabir</a:t>
            </a:r>
            <a:r>
              <a:rPr lang="en-GB" sz="1600" dirty="0">
                <a:latin typeface="+mn-lt"/>
                <a:ea typeface="Times New Roman" panose="02020603050405020304" pitchFamily="18" charset="0"/>
                <a:cs typeface="Calibri" panose="020F0502020204030204" pitchFamily="34" charset="0"/>
              </a:rPr>
              <a:t> </a:t>
            </a:r>
            <a:r>
              <a:rPr lang="en-GB" sz="1600" dirty="0" err="1">
                <a:latin typeface="+mn-lt"/>
                <a:ea typeface="Times New Roman" panose="02020603050405020304" pitchFamily="18" charset="0"/>
                <a:cs typeface="Calibri" panose="020F0502020204030204" pitchFamily="34" charset="0"/>
              </a:rPr>
              <a:t>Chowdhury</a:t>
            </a:r>
            <a:r>
              <a:rPr lang="en-GB" sz="1600" dirty="0">
                <a:latin typeface="+mn-lt"/>
                <a:ea typeface="Times New Roman" panose="02020603050405020304" pitchFamily="18" charset="0"/>
                <a:cs typeface="Calibri" panose="020F0502020204030204" pitchFamily="34" charset="0"/>
              </a:rPr>
              <a:t>, </a:t>
            </a:r>
            <a:r>
              <a:rPr lang="en-GB" sz="1600" dirty="0" err="1">
                <a:latin typeface="+mn-lt"/>
                <a:ea typeface="Times New Roman" panose="02020603050405020304" pitchFamily="18" charset="0"/>
                <a:cs typeface="Calibri" panose="020F0502020204030204" pitchFamily="34" charset="0"/>
              </a:rPr>
              <a:t>M.A</a:t>
            </a:r>
            <a:r>
              <a:rPr lang="en-GB" sz="1600" dirty="0">
                <a:latin typeface="+mn-lt"/>
                <a:ea typeface="Times New Roman" panose="02020603050405020304" pitchFamily="18" charset="0"/>
                <a:cs typeface="Calibri" panose="020F0502020204030204" pitchFamily="34" charset="0"/>
              </a:rPr>
              <a:t>, </a:t>
            </a:r>
            <a:r>
              <a:rPr lang="en-GB" sz="1600" dirty="0" err="1">
                <a:latin typeface="+mn-lt"/>
                <a:ea typeface="Times New Roman" panose="02020603050405020304" pitchFamily="18" charset="0"/>
                <a:cs typeface="Calibri" panose="020F0502020204030204" pitchFamily="34" charset="0"/>
              </a:rPr>
              <a:t>Parsaeimehr</a:t>
            </a:r>
            <a:r>
              <a:rPr lang="en-GB" sz="1600" dirty="0">
                <a:latin typeface="+mn-lt"/>
                <a:ea typeface="Times New Roman" panose="02020603050405020304" pitchFamily="18" charset="0"/>
                <a:cs typeface="Calibri" panose="020F0502020204030204" pitchFamily="34" charset="0"/>
              </a:rPr>
              <a:t>, A., Liang, Y., </a:t>
            </a:r>
            <a:r>
              <a:rPr lang="en-GB" sz="1600" dirty="0" err="1">
                <a:latin typeface="+mn-lt"/>
                <a:ea typeface="Times New Roman" panose="02020603050405020304" pitchFamily="18" charset="0"/>
                <a:cs typeface="Calibri" panose="020F0502020204030204" pitchFamily="34" charset="0"/>
              </a:rPr>
              <a:t>Daroch</a:t>
            </a:r>
            <a:r>
              <a:rPr lang="en-GB" sz="1600" dirty="0">
                <a:latin typeface="+mn-lt"/>
                <a:ea typeface="Times New Roman" panose="02020603050405020304" pitchFamily="18" charset="0"/>
                <a:cs typeface="Calibri" panose="020F0502020204030204" pitchFamily="34" charset="0"/>
              </a:rPr>
              <a:t>, M., 2018, Microalgae in </a:t>
            </a:r>
            <a:r>
              <a:rPr lang="en-GB" sz="1600" dirty="0" err="1">
                <a:latin typeface="+mn-lt"/>
                <a:ea typeface="Times New Roman" panose="02020603050405020304" pitchFamily="18" charset="0"/>
                <a:cs typeface="Calibri" panose="020F0502020204030204" pitchFamily="34" charset="0"/>
              </a:rPr>
              <a:t>aquafeeds</a:t>
            </a:r>
            <a:r>
              <a:rPr lang="en-GB" sz="1600" dirty="0">
                <a:latin typeface="+mn-lt"/>
                <a:ea typeface="Times New Roman" panose="02020603050405020304" pitchFamily="18" charset="0"/>
                <a:cs typeface="Calibri" panose="020F0502020204030204" pitchFamily="34" charset="0"/>
              </a:rPr>
              <a:t> for a sustainable aquaculture industry. </a:t>
            </a:r>
            <a:r>
              <a:rPr lang="en-GB" sz="1600" i="1" dirty="0">
                <a:latin typeface="+mn-lt"/>
                <a:ea typeface="Times New Roman" panose="02020603050405020304" pitchFamily="18" charset="0"/>
                <a:cs typeface="Calibri" panose="020F0502020204030204" pitchFamily="34" charset="0"/>
              </a:rPr>
              <a:t>Journal of Applied Phycology,</a:t>
            </a:r>
            <a:r>
              <a:rPr lang="en-GB" sz="1600" dirty="0">
                <a:latin typeface="+mn-lt"/>
                <a:ea typeface="Times New Roman" panose="02020603050405020304" pitchFamily="18" charset="0"/>
                <a:cs typeface="Calibri" panose="020F0502020204030204" pitchFamily="34" charset="0"/>
              </a:rPr>
              <a:t> 30, 197–213.</a:t>
            </a:r>
          </a:p>
          <a:p>
            <a:pPr algn="just" eaLnBrk="1" hangingPunct="1"/>
            <a:endParaRPr lang="en-GB" sz="1600" dirty="0">
              <a:latin typeface="+mn-lt"/>
              <a:ea typeface="Times New Roman" panose="02020603050405020304" pitchFamily="18" charset="0"/>
              <a:cs typeface="Calibri" panose="020F0502020204030204" pitchFamily="34" charset="0"/>
            </a:endParaRPr>
          </a:p>
          <a:p>
            <a:pPr algn="just" eaLnBrk="1" hangingPunct="1"/>
            <a:r>
              <a:rPr lang="en-US" altLang="el-GR" sz="1600" dirty="0">
                <a:latin typeface="+mn-lt"/>
              </a:rPr>
              <a:t>- </a:t>
            </a:r>
            <a:r>
              <a:rPr lang="el-GR" altLang="el-GR" sz="1600" dirty="0">
                <a:latin typeface="+mn-lt"/>
              </a:rPr>
              <a:t>Imamoglu, E.</a:t>
            </a:r>
            <a:r>
              <a:rPr lang="en-US" altLang="el-GR" sz="1600" dirty="0">
                <a:latin typeface="+mn-lt"/>
              </a:rPr>
              <a:t>;</a:t>
            </a:r>
            <a:r>
              <a:rPr lang="el-GR" altLang="el-GR" sz="1600" dirty="0">
                <a:latin typeface="+mn-lt"/>
              </a:rPr>
              <a:t> Demirel, Z.</a:t>
            </a:r>
            <a:r>
              <a:rPr lang="en-US" altLang="el-GR" sz="1600" dirty="0">
                <a:latin typeface="+mn-lt"/>
              </a:rPr>
              <a:t>;</a:t>
            </a:r>
            <a:r>
              <a:rPr lang="el-GR" altLang="el-GR" sz="1600" dirty="0">
                <a:latin typeface="+mn-lt"/>
              </a:rPr>
              <a:t> Conk Dalay, M.</a:t>
            </a:r>
            <a:r>
              <a:rPr lang="en-GB" altLang="el-GR" sz="1600" dirty="0">
                <a:latin typeface="+mn-lt"/>
              </a:rPr>
              <a:t>, 2015,</a:t>
            </a:r>
            <a:r>
              <a:rPr lang="el-GR" altLang="el-GR" sz="1600" dirty="0">
                <a:latin typeface="+mn-lt"/>
              </a:rPr>
              <a:t> Process optimization and modeling for the cultivation of </a:t>
            </a:r>
            <a:r>
              <a:rPr lang="el-GR" altLang="el-GR" sz="1600" i="1" dirty="0">
                <a:latin typeface="+mn-lt"/>
              </a:rPr>
              <a:t>Nannochloropsis sp.</a:t>
            </a:r>
            <a:r>
              <a:rPr lang="el-GR" altLang="el-GR" sz="1600" dirty="0">
                <a:latin typeface="+mn-lt"/>
              </a:rPr>
              <a:t> and </a:t>
            </a:r>
            <a:r>
              <a:rPr lang="el-GR" altLang="el-GR" sz="1600" i="1" dirty="0">
                <a:latin typeface="+mn-lt"/>
              </a:rPr>
              <a:t>Tetraselmis striata</a:t>
            </a:r>
            <a:r>
              <a:rPr lang="el-GR" altLang="el-GR" sz="1600" dirty="0">
                <a:latin typeface="+mn-lt"/>
              </a:rPr>
              <a:t> via response surface methodology. </a:t>
            </a:r>
            <a:r>
              <a:rPr lang="el-GR" altLang="el-GR" sz="1600" i="1" dirty="0">
                <a:latin typeface="+mn-lt"/>
              </a:rPr>
              <a:t>Journal of Phycology</a:t>
            </a:r>
            <a:r>
              <a:rPr lang="el-GR" altLang="el-GR" sz="1600" dirty="0">
                <a:latin typeface="+mn-lt"/>
              </a:rPr>
              <a:t>, </a:t>
            </a:r>
            <a:r>
              <a:rPr lang="el-GR" altLang="el-GR" sz="1600" i="1" dirty="0">
                <a:latin typeface="+mn-lt"/>
              </a:rPr>
              <a:t>5</a:t>
            </a:r>
            <a:r>
              <a:rPr lang="el-GR" altLang="el-GR" sz="1600" dirty="0">
                <a:latin typeface="+mn-lt"/>
              </a:rPr>
              <a:t>, 442–453</a:t>
            </a:r>
            <a:r>
              <a:rPr lang="en-US" altLang="el-GR" sz="1600" dirty="0">
                <a:latin typeface="+mn-lt"/>
              </a:rPr>
              <a:t>; DOI: </a:t>
            </a:r>
            <a:r>
              <a:rPr lang="el-GR" altLang="el-GR" sz="1600" dirty="0">
                <a:latin typeface="+mn-lt"/>
              </a:rPr>
              <a:t>org/10.1111/jpy.12286</a:t>
            </a:r>
            <a:r>
              <a:rPr lang="en-US" altLang="el-GR" sz="1600" dirty="0">
                <a:latin typeface="+mn-lt"/>
              </a:rPr>
              <a:t>.</a:t>
            </a:r>
            <a:endParaRPr lang="el-GR" altLang="el-GR" sz="1600" dirty="0">
              <a:latin typeface="+mn-lt"/>
            </a:endParaRPr>
          </a:p>
          <a:p>
            <a:pPr algn="just" eaLnBrk="1" hangingPunct="1"/>
            <a:endParaRPr lang="en-GB" sz="1800" dirty="0">
              <a:latin typeface="+mn-lt"/>
              <a:ea typeface="Times New Roman" panose="02020603050405020304" pitchFamily="18" charset="0"/>
              <a:cs typeface="Calibri" panose="020F0502020204030204" pitchFamily="34" charset="0"/>
            </a:endParaRPr>
          </a:p>
          <a:p>
            <a:pPr algn="just" eaLnBrk="1" hangingPunct="1"/>
            <a:endParaRPr lang="el-GR" altLang="el-GR" sz="1800" dirty="0">
              <a:solidFill>
                <a:srgbClr val="000000"/>
              </a:solidFill>
              <a:latin typeface="+mn-lt"/>
              <a:cs typeface="Arial" panose="020B0604020202020204" pitchFamily="34" charset="0"/>
            </a:endParaRPr>
          </a:p>
        </p:txBody>
      </p:sp>
      <p:sp>
        <p:nvSpPr>
          <p:cNvPr id="58" name="Rectangle 4">
            <a:extLst>
              <a:ext uri="{FF2B5EF4-FFF2-40B4-BE49-F238E27FC236}">
                <a16:creationId xmlns:a16="http://schemas.microsoft.com/office/drawing/2014/main" id="{66658EC3-2746-42D5-BA63-FE1339025099}"/>
              </a:ext>
            </a:extLst>
          </p:cNvPr>
          <p:cNvSpPr>
            <a:spLocks noChangeArrowheads="1"/>
          </p:cNvSpPr>
          <p:nvPr/>
        </p:nvSpPr>
        <p:spPr bwMode="auto">
          <a:xfrm>
            <a:off x="13950825" y="19278777"/>
            <a:ext cx="6491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kumimoji="0" lang="en-GB" altLang="el-GR" sz="1800" b="1" u="none" strike="noStrike" cap="none" normalizeH="0" baseline="0" dirty="0">
                <a:ln>
                  <a:noFill/>
                </a:ln>
                <a:effectLst/>
                <a:latin typeface="+mn-lt"/>
                <a:ea typeface="Times New Roman" panose="02020603050405020304" pitchFamily="18" charset="0"/>
                <a:cs typeface="Calibri" panose="020F0502020204030204" pitchFamily="34" charset="0"/>
              </a:rPr>
              <a:t>Table 3.</a:t>
            </a:r>
            <a:r>
              <a:rPr kumimoji="0" lang="en-GB" altLang="el-GR" sz="1800" b="0" u="none" strike="noStrike" cap="none" normalizeH="0" baseline="0" dirty="0">
                <a:ln>
                  <a:noFill/>
                </a:ln>
                <a:effectLst/>
                <a:latin typeface="+mn-lt"/>
                <a:ea typeface="Times New Roman" panose="02020603050405020304" pitchFamily="18" charset="0"/>
                <a:cs typeface="Calibri" panose="020F0502020204030204" pitchFamily="34" charset="0"/>
              </a:rPr>
              <a:t> </a:t>
            </a:r>
            <a:r>
              <a:rPr lang="en-GB" altLang="el-GR" sz="1800" dirty="0">
                <a:latin typeface="+mn-lt"/>
                <a:ea typeface="Times New Roman" panose="02020603050405020304" pitchFamily="18" charset="0"/>
                <a:cs typeface="Calibri" panose="020F0502020204030204" pitchFamily="34" charset="0"/>
              </a:rPr>
              <a:t>Biomass productivity, specific growth rate and lipid content of </a:t>
            </a:r>
            <a:r>
              <a:rPr lang="en-GB" altLang="el-GR" sz="1800" i="1" dirty="0">
                <a:latin typeface="+mn-lt"/>
                <a:ea typeface="Times New Roman" panose="02020603050405020304" pitchFamily="18" charset="0"/>
                <a:cs typeface="Calibri" panose="020F0502020204030204" pitchFamily="34" charset="0"/>
              </a:rPr>
              <a:t>T. </a:t>
            </a:r>
            <a:r>
              <a:rPr lang="en-GB" altLang="el-GR" sz="1800" i="1" dirty="0" err="1">
                <a:latin typeface="+mn-lt"/>
                <a:ea typeface="Times New Roman" panose="02020603050405020304" pitchFamily="18" charset="0"/>
                <a:cs typeface="Calibri" panose="020F0502020204030204" pitchFamily="34" charset="0"/>
              </a:rPr>
              <a:t>striata</a:t>
            </a:r>
            <a:r>
              <a:rPr lang="en-GB" altLang="el-GR" sz="1800" dirty="0">
                <a:latin typeface="+mn-lt"/>
                <a:ea typeface="Times New Roman" panose="02020603050405020304" pitchFamily="18" charset="0"/>
                <a:cs typeface="Calibri" panose="020F0502020204030204" pitchFamily="34" charset="0"/>
              </a:rPr>
              <a:t> cultivated on substrate D.</a:t>
            </a:r>
            <a:endParaRPr kumimoji="0" lang="el-GR" altLang="el-GR" sz="1800" b="0" i="1" u="none" strike="noStrike" cap="none" normalizeH="0" baseline="0" dirty="0">
              <a:ln>
                <a:noFill/>
              </a:ln>
              <a:effectLst/>
              <a:latin typeface="+mn-lt"/>
            </a:endParaRPr>
          </a:p>
        </p:txBody>
      </p:sp>
      <p:sp>
        <p:nvSpPr>
          <p:cNvPr id="59" name="TextBox 58">
            <a:extLst>
              <a:ext uri="{FF2B5EF4-FFF2-40B4-BE49-F238E27FC236}">
                <a16:creationId xmlns:a16="http://schemas.microsoft.com/office/drawing/2014/main" id="{0C6472DE-40FC-41D1-BF41-03FCAD7ACC16}"/>
              </a:ext>
            </a:extLst>
          </p:cNvPr>
          <p:cNvSpPr txBox="1"/>
          <p:nvPr/>
        </p:nvSpPr>
        <p:spPr>
          <a:xfrm>
            <a:off x="20714044" y="4866612"/>
            <a:ext cx="7632848" cy="1323439"/>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dirty="0">
                <a:latin typeface="+mn-lt"/>
                <a:ea typeface="Times New Roman" panose="02020603050405020304" pitchFamily="18" charset="0"/>
                <a:cs typeface="Calibri" panose="020F0502020204030204" pitchFamily="34" charset="0"/>
              </a:rPr>
              <a:t>The lipids produced under the optimum growth conditions (29 ‰ seawater, </a:t>
            </a:r>
            <a:r>
              <a:rPr lang="en-GB" sz="2000" dirty="0" err="1">
                <a:latin typeface="+mn-lt"/>
                <a:ea typeface="Times New Roman" panose="02020603050405020304" pitchFamily="18" charset="0"/>
                <a:cs typeface="Calibri" panose="020F0502020204030204" pitchFamily="34" charset="0"/>
              </a:rPr>
              <a:t>Nutri</a:t>
            </a:r>
            <a:r>
              <a:rPr lang="en-GB" sz="2000" dirty="0">
                <a:latin typeface="+mn-lt"/>
                <a:ea typeface="Times New Roman" panose="02020603050405020304" pitchFamily="18" charset="0"/>
                <a:cs typeface="Calibri" panose="020F0502020204030204" pitchFamily="34" charset="0"/>
              </a:rPr>
              <a:t>-Leaf with NaHCO</a:t>
            </a:r>
            <a:r>
              <a:rPr lang="en-GB" sz="2000" baseline="-25000" dirty="0">
                <a:latin typeface="+mn-lt"/>
                <a:ea typeface="Times New Roman" panose="02020603050405020304" pitchFamily="18" charset="0"/>
                <a:cs typeface="Calibri" panose="020F0502020204030204" pitchFamily="34" charset="0"/>
              </a:rPr>
              <a:t>3</a:t>
            </a:r>
            <a:r>
              <a:rPr lang="en-GB" sz="2000" dirty="0">
                <a:latin typeface="+mn-lt"/>
                <a:ea typeface="Times New Roman" panose="02020603050405020304" pitchFamily="18" charset="0"/>
                <a:cs typeface="Calibri" panose="020F0502020204030204" pitchFamily="34" charset="0"/>
              </a:rPr>
              <a:t>) were </a:t>
            </a:r>
            <a:r>
              <a:rPr lang="en-GB" sz="2000" dirty="0" err="1">
                <a:latin typeface="+mn-lt"/>
                <a:ea typeface="Times New Roman" panose="02020603050405020304" pitchFamily="18" charset="0"/>
                <a:cs typeface="Calibri" panose="020F0502020204030204" pitchFamily="34" charset="0"/>
              </a:rPr>
              <a:t>transesterified</a:t>
            </a:r>
            <a:r>
              <a:rPr lang="en-GB" sz="2000" dirty="0">
                <a:latin typeface="+mn-lt"/>
                <a:ea typeface="Times New Roman" panose="02020603050405020304" pitchFamily="18" charset="0"/>
                <a:cs typeface="Calibri" panose="020F0502020204030204" pitchFamily="34" charset="0"/>
              </a:rPr>
              <a:t> (Figure 6) to determine their fatty acid composition using gas chromatography (Table 4).</a:t>
            </a:r>
            <a:endParaRPr lang="en-US" sz="2000" dirty="0">
              <a:latin typeface="+mn-lt"/>
            </a:endParaRPr>
          </a:p>
        </p:txBody>
      </p:sp>
      <p:sp>
        <p:nvSpPr>
          <p:cNvPr id="60" name="Rectangle 4">
            <a:extLst>
              <a:ext uri="{FF2B5EF4-FFF2-40B4-BE49-F238E27FC236}">
                <a16:creationId xmlns:a16="http://schemas.microsoft.com/office/drawing/2014/main" id="{FB4E671D-CB3A-4928-B219-1A702D913696}"/>
              </a:ext>
            </a:extLst>
          </p:cNvPr>
          <p:cNvSpPr>
            <a:spLocks noChangeArrowheads="1"/>
          </p:cNvSpPr>
          <p:nvPr/>
        </p:nvSpPr>
        <p:spPr bwMode="auto">
          <a:xfrm>
            <a:off x="22719485" y="7802054"/>
            <a:ext cx="3758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just" defTabSz="914400" rtl="0" eaLnBrk="0" fontAlgn="base" latinLnBrk="0" hangingPunct="0">
              <a:lnSpc>
                <a:spcPct val="100000"/>
              </a:lnSpc>
              <a:spcBef>
                <a:spcPct val="0"/>
              </a:spcBef>
              <a:spcAft>
                <a:spcPct val="0"/>
              </a:spcAft>
              <a:buClrTx/>
              <a:buSzTx/>
              <a:buFontTx/>
              <a:buNone/>
              <a:tabLst/>
            </a:pPr>
            <a:r>
              <a:rPr lang="en-GB" altLang="el-GR" sz="1800" b="1" dirty="0">
                <a:latin typeface="+mn-lt"/>
                <a:ea typeface="Times New Roman" panose="02020603050405020304" pitchFamily="18" charset="0"/>
                <a:cs typeface="Calibri" panose="020F0502020204030204" pitchFamily="34" charset="0"/>
              </a:rPr>
              <a:t>Figure</a:t>
            </a: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6.</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Fatty acid methyl esters</a:t>
            </a:r>
            <a:r>
              <a:rPr lang="en-GB" altLang="el-GR" sz="1800" i="1" dirty="0">
                <a:latin typeface="+mn-lt"/>
                <a:ea typeface="Times New Roman" panose="02020603050405020304" pitchFamily="18" charset="0"/>
                <a:cs typeface="Calibri" panose="020F0502020204030204" pitchFamily="34" charset="0"/>
              </a:rPr>
              <a:t>.</a:t>
            </a:r>
            <a:endParaRPr kumimoji="0" lang="el-GR" altLang="el-GR" sz="1800" b="0" i="1" u="none" strike="noStrike" cap="none" normalizeH="0" baseline="0" dirty="0">
              <a:ln>
                <a:noFill/>
              </a:ln>
              <a:solidFill>
                <a:schemeClr val="tx1"/>
              </a:solidFill>
              <a:effectLst/>
              <a:latin typeface="+mn-lt"/>
            </a:endParaRPr>
          </a:p>
        </p:txBody>
      </p:sp>
      <p:graphicFrame>
        <p:nvGraphicFramePr>
          <p:cNvPr id="61" name="Table 4">
            <a:extLst>
              <a:ext uri="{FF2B5EF4-FFF2-40B4-BE49-F238E27FC236}">
                <a16:creationId xmlns:a16="http://schemas.microsoft.com/office/drawing/2014/main" id="{CE793F8A-66C4-4F1E-BFBE-341D747C604A}"/>
              </a:ext>
            </a:extLst>
          </p:cNvPr>
          <p:cNvGraphicFramePr>
            <a:graphicFrameLocks/>
          </p:cNvGraphicFramePr>
          <p:nvPr>
            <p:extLst>
              <p:ext uri="{D42A27DB-BD31-4B8C-83A1-F6EECF244321}">
                <p14:modId xmlns:p14="http://schemas.microsoft.com/office/powerpoint/2010/main" val="1564513578"/>
              </p:ext>
            </p:extLst>
          </p:nvPr>
        </p:nvGraphicFramePr>
        <p:xfrm>
          <a:off x="20645901" y="8710188"/>
          <a:ext cx="7862546" cy="1782647"/>
        </p:xfrm>
        <a:graphic>
          <a:graphicData uri="http://schemas.openxmlformats.org/drawingml/2006/table">
            <a:tbl>
              <a:tblPr firstRow="1" bandRow="1"/>
              <a:tblGrid>
                <a:gridCol w="1080120">
                  <a:extLst>
                    <a:ext uri="{9D8B030D-6E8A-4147-A177-3AD203B41FA5}">
                      <a16:colId xmlns:a16="http://schemas.microsoft.com/office/drawing/2014/main" val="3725048097"/>
                    </a:ext>
                  </a:extLst>
                </a:gridCol>
                <a:gridCol w="720080">
                  <a:extLst>
                    <a:ext uri="{9D8B030D-6E8A-4147-A177-3AD203B41FA5}">
                      <a16:colId xmlns:a16="http://schemas.microsoft.com/office/drawing/2014/main" val="3424926015"/>
                    </a:ext>
                  </a:extLst>
                </a:gridCol>
                <a:gridCol w="733754">
                  <a:extLst>
                    <a:ext uri="{9D8B030D-6E8A-4147-A177-3AD203B41FA5}">
                      <a16:colId xmlns:a16="http://schemas.microsoft.com/office/drawing/2014/main" val="475251937"/>
                    </a:ext>
                  </a:extLst>
                </a:gridCol>
                <a:gridCol w="706406">
                  <a:extLst>
                    <a:ext uri="{9D8B030D-6E8A-4147-A177-3AD203B41FA5}">
                      <a16:colId xmlns:a16="http://schemas.microsoft.com/office/drawing/2014/main" val="206397389"/>
                    </a:ext>
                  </a:extLst>
                </a:gridCol>
                <a:gridCol w="720080">
                  <a:extLst>
                    <a:ext uri="{9D8B030D-6E8A-4147-A177-3AD203B41FA5}">
                      <a16:colId xmlns:a16="http://schemas.microsoft.com/office/drawing/2014/main" val="1337781199"/>
                    </a:ext>
                  </a:extLst>
                </a:gridCol>
                <a:gridCol w="720080">
                  <a:extLst>
                    <a:ext uri="{9D8B030D-6E8A-4147-A177-3AD203B41FA5}">
                      <a16:colId xmlns:a16="http://schemas.microsoft.com/office/drawing/2014/main" val="909014399"/>
                    </a:ext>
                  </a:extLst>
                </a:gridCol>
                <a:gridCol w="720080">
                  <a:extLst>
                    <a:ext uri="{9D8B030D-6E8A-4147-A177-3AD203B41FA5}">
                      <a16:colId xmlns:a16="http://schemas.microsoft.com/office/drawing/2014/main" val="1395721770"/>
                    </a:ext>
                  </a:extLst>
                </a:gridCol>
                <a:gridCol w="720080">
                  <a:extLst>
                    <a:ext uri="{9D8B030D-6E8A-4147-A177-3AD203B41FA5}">
                      <a16:colId xmlns:a16="http://schemas.microsoft.com/office/drawing/2014/main" val="1219130832"/>
                    </a:ext>
                  </a:extLst>
                </a:gridCol>
                <a:gridCol w="805762">
                  <a:extLst>
                    <a:ext uri="{9D8B030D-6E8A-4147-A177-3AD203B41FA5}">
                      <a16:colId xmlns:a16="http://schemas.microsoft.com/office/drawing/2014/main" val="3819374047"/>
                    </a:ext>
                  </a:extLst>
                </a:gridCol>
                <a:gridCol w="936104">
                  <a:extLst>
                    <a:ext uri="{9D8B030D-6E8A-4147-A177-3AD203B41FA5}">
                      <a16:colId xmlns:a16="http://schemas.microsoft.com/office/drawing/2014/main" val="12639163"/>
                    </a:ext>
                  </a:extLst>
                </a:gridCol>
              </a:tblGrid>
              <a:tr h="426287">
                <a:tc>
                  <a:txBody>
                    <a:bodyPr/>
                    <a:lstStyle/>
                    <a:p>
                      <a:pPr algn="ctr"/>
                      <a:endParaRPr lang="el-GR" sz="1650" b="0" i="0" u="none" strike="noStrike" baseline="0" dirty="0">
                        <a:solidFill>
                          <a:schemeClr val="bg1"/>
                        </a:solidFill>
                        <a:latin typeface="+mn-lt"/>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9">
                  <a:txBody>
                    <a:bodyPr/>
                    <a:lstStyle/>
                    <a:p>
                      <a:pPr algn="ctr"/>
                      <a:r>
                        <a:rPr lang="en-US" sz="1650" b="1" i="0" u="none" strike="noStrike" baseline="0" dirty="0">
                          <a:solidFill>
                            <a:schemeClr val="bg1"/>
                          </a:solidFill>
                          <a:latin typeface="+mn-lt"/>
                          <a:cs typeface="Times New Roman" panose="02020603050405020304" pitchFamily="18" charset="0"/>
                        </a:rPr>
                        <a:t>Fatty acids (% w/w)</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marL="0" marR="0" lvl="0" indent="0" algn="ctr" defTabSz="2880086" rtl="0" eaLnBrk="1" fontAlgn="auto" latinLnBrk="0" hangingPunct="1">
                        <a:lnSpc>
                          <a:spcPct val="100000"/>
                        </a:lnSpc>
                        <a:spcBef>
                          <a:spcPts val="0"/>
                        </a:spcBef>
                        <a:spcAft>
                          <a:spcPts val="0"/>
                        </a:spcAft>
                        <a:buClrTx/>
                        <a:buSzTx/>
                        <a:buFontTx/>
                        <a:buNone/>
                        <a:tabLst/>
                        <a:defRPr/>
                      </a:pPr>
                      <a:endParaRPr lang="en-US" sz="1650" b="0" i="0" u="none" strike="noStrike" kern="1200" baseline="0" dirty="0">
                        <a:solidFill>
                          <a:schemeClr val="bg1"/>
                        </a:solidFill>
                        <a:latin typeface="+mn-lt"/>
                        <a:ea typeface="+mn-ea"/>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01455571"/>
                  </a:ext>
                </a:extLst>
              </a:tr>
              <a:tr h="800398">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a:solidFill>
                            <a:schemeClr val="bg1"/>
                          </a:solidFill>
                          <a:latin typeface="+mn-lt"/>
                          <a:cs typeface="Times New Roman" panose="02020603050405020304" pitchFamily="18" charset="0"/>
                        </a:rPr>
                        <a:t>Substrate</a:t>
                      </a:r>
                      <a:endParaRPr lang="el-GR" sz="1650" b="0" i="0" u="none" strike="noStrike" baseline="0" dirty="0">
                        <a:solidFill>
                          <a:schemeClr val="bg1"/>
                        </a:solidFill>
                        <a:latin typeface="+mn-lt"/>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C14:0</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C16:0</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C16:1</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C18:1 n-9</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C18:2</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C20:1 n-9 </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C20:5 n-3</a:t>
                      </a:r>
                      <a:endParaRPr lang="el-GR" sz="1650" b="1" i="0" u="none" strike="noStrike" baseline="0" dirty="0">
                        <a:solidFill>
                          <a:schemeClr val="bg1"/>
                        </a:solidFill>
                        <a:latin typeface="+mn-lt"/>
                        <a:cs typeface="Times New Roman" panose="02020603050405020304" pitchFamily="18" charset="0"/>
                      </a:endParaRPr>
                    </a:p>
                    <a:p>
                      <a:pPr algn="ctr"/>
                      <a:r>
                        <a:rPr lang="el-GR" sz="1650" b="1" i="0" u="none" strike="noStrike" baseline="0" dirty="0">
                          <a:solidFill>
                            <a:schemeClr val="bg1"/>
                          </a:solidFill>
                          <a:latin typeface="+mn-lt"/>
                          <a:cs typeface="Times New Roman" panose="02020603050405020304" pitchFamily="18" charset="0"/>
                        </a:rPr>
                        <a:t>(Ε</a:t>
                      </a:r>
                      <a:r>
                        <a:rPr lang="en-US" sz="1650" b="1" i="0" u="none" strike="noStrike" baseline="0" dirty="0">
                          <a:solidFill>
                            <a:schemeClr val="bg1"/>
                          </a:solidFill>
                          <a:latin typeface="+mn-lt"/>
                          <a:cs typeface="Times New Roman" panose="02020603050405020304" pitchFamily="18" charset="0"/>
                        </a:rPr>
                        <a:t>PA) </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baseline="0" dirty="0">
                          <a:solidFill>
                            <a:schemeClr val="bg1"/>
                          </a:solidFill>
                          <a:latin typeface="+mn-lt"/>
                          <a:cs typeface="Times New Roman" panose="02020603050405020304" pitchFamily="18" charset="0"/>
                        </a:rPr>
                        <a:t>Sum of </a:t>
                      </a:r>
                      <a:r>
                        <a:rPr lang="el-GR" sz="1650" b="1" i="0" u="none" strike="noStrike" baseline="0" dirty="0">
                          <a:solidFill>
                            <a:schemeClr val="bg1"/>
                          </a:solidFill>
                          <a:latin typeface="+mn-lt"/>
                          <a:cs typeface="Times New Roman" panose="02020603050405020304" pitchFamily="18" charset="0"/>
                        </a:rPr>
                        <a:t> </a:t>
                      </a:r>
                      <a:endParaRPr lang="en-US" sz="1650" b="1" i="0" u="none" strike="noStrike" baseline="0" dirty="0">
                        <a:solidFill>
                          <a:schemeClr val="bg1"/>
                        </a:solidFill>
                        <a:latin typeface="+mn-lt"/>
                        <a:cs typeface="Times New Roman" panose="02020603050405020304" pitchFamily="18" charset="0"/>
                      </a:endParaRPr>
                    </a:p>
                    <a:p>
                      <a:pPr algn="ctr"/>
                      <a:r>
                        <a:rPr lang="el-GR" sz="1650" b="1" i="0" u="none" strike="noStrike" baseline="0" dirty="0">
                          <a:solidFill>
                            <a:schemeClr val="bg1"/>
                          </a:solidFill>
                          <a:latin typeface="+mn-lt"/>
                          <a:cs typeface="Times New Roman" panose="02020603050405020304" pitchFamily="18" charset="0"/>
                        </a:rPr>
                        <a:t>Σ</a:t>
                      </a:r>
                      <a:r>
                        <a:rPr lang="en-US" sz="1650" b="1" i="0" u="none" strike="noStrike" baseline="0" dirty="0">
                          <a:solidFill>
                            <a:schemeClr val="bg1"/>
                          </a:solidFill>
                          <a:latin typeface="+mn-lt"/>
                          <a:cs typeface="Times New Roman" panose="02020603050405020304" pitchFamily="18" charset="0"/>
                        </a:rPr>
                        <a:t>PUFAs </a:t>
                      </a:r>
                      <a:endParaRPr lang="en-US" sz="1650" b="0" i="0" u="none" strike="noStrike" baseline="0" dirty="0">
                        <a:solidFill>
                          <a:schemeClr val="bg1"/>
                        </a:solidFill>
                        <a:latin typeface="+mn-lt"/>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b="1" kern="1200">
                          <a:solidFill>
                            <a:schemeClr val="lt1"/>
                          </a:solidFill>
                          <a:latin typeface="Calibri" panose="020F0502020204030204"/>
                        </a:defRPr>
                      </a:lvl1pPr>
                      <a:lvl2pPr marL="1440043" algn="l" defTabSz="2880086" rtl="0" eaLnBrk="1" latinLnBrk="0" hangingPunct="1">
                        <a:defRPr sz="5669" b="1" kern="1200">
                          <a:solidFill>
                            <a:schemeClr val="lt1"/>
                          </a:solidFill>
                          <a:latin typeface="Calibri" panose="020F0502020204030204"/>
                        </a:defRPr>
                      </a:lvl2pPr>
                      <a:lvl3pPr marL="2880086" algn="l" defTabSz="2880086" rtl="0" eaLnBrk="1" latinLnBrk="0" hangingPunct="1">
                        <a:defRPr sz="5669" b="1" kern="1200">
                          <a:solidFill>
                            <a:schemeClr val="lt1"/>
                          </a:solidFill>
                          <a:latin typeface="Calibri" panose="020F0502020204030204"/>
                        </a:defRPr>
                      </a:lvl3pPr>
                      <a:lvl4pPr marL="4320129" algn="l" defTabSz="2880086" rtl="0" eaLnBrk="1" latinLnBrk="0" hangingPunct="1">
                        <a:defRPr sz="5669" b="1" kern="1200">
                          <a:solidFill>
                            <a:schemeClr val="lt1"/>
                          </a:solidFill>
                          <a:latin typeface="Calibri" panose="020F0502020204030204"/>
                        </a:defRPr>
                      </a:lvl4pPr>
                      <a:lvl5pPr marL="5760171" algn="l" defTabSz="2880086" rtl="0" eaLnBrk="1" latinLnBrk="0" hangingPunct="1">
                        <a:defRPr sz="5669" b="1" kern="1200">
                          <a:solidFill>
                            <a:schemeClr val="lt1"/>
                          </a:solidFill>
                          <a:latin typeface="Calibri" panose="020F0502020204030204"/>
                        </a:defRPr>
                      </a:lvl5pPr>
                      <a:lvl6pPr marL="7200214" algn="l" defTabSz="2880086" rtl="0" eaLnBrk="1" latinLnBrk="0" hangingPunct="1">
                        <a:defRPr sz="5669" b="1" kern="1200">
                          <a:solidFill>
                            <a:schemeClr val="lt1"/>
                          </a:solidFill>
                          <a:latin typeface="Calibri" panose="020F0502020204030204"/>
                        </a:defRPr>
                      </a:lvl6pPr>
                      <a:lvl7pPr marL="8640257" algn="l" defTabSz="2880086" rtl="0" eaLnBrk="1" latinLnBrk="0" hangingPunct="1">
                        <a:defRPr sz="5669" b="1" kern="1200">
                          <a:solidFill>
                            <a:schemeClr val="lt1"/>
                          </a:solidFill>
                          <a:latin typeface="Calibri" panose="020F0502020204030204"/>
                        </a:defRPr>
                      </a:lvl7pPr>
                      <a:lvl8pPr marL="10080300" algn="l" defTabSz="2880086" rtl="0" eaLnBrk="1" latinLnBrk="0" hangingPunct="1">
                        <a:defRPr sz="5669" b="1" kern="1200">
                          <a:solidFill>
                            <a:schemeClr val="lt1"/>
                          </a:solidFill>
                          <a:latin typeface="Calibri" panose="020F0502020204030204"/>
                        </a:defRPr>
                      </a:lvl8pPr>
                      <a:lvl9pPr marL="11520343" algn="l" defTabSz="2880086" rtl="0" eaLnBrk="1" latinLnBrk="0" hangingPunct="1">
                        <a:defRPr sz="5669" b="1" kern="1200">
                          <a:solidFill>
                            <a:schemeClr val="lt1"/>
                          </a:solidFill>
                          <a:latin typeface="Calibri" panose="020F0502020204030204"/>
                        </a:defRPr>
                      </a:lvl9pPr>
                    </a:lstStyle>
                    <a:p>
                      <a:pPr algn="ctr"/>
                      <a:r>
                        <a:rPr lang="en-US" sz="1650" b="1" i="0" u="none" strike="noStrike" kern="1200" baseline="0" dirty="0">
                          <a:solidFill>
                            <a:schemeClr val="bg1"/>
                          </a:solidFill>
                          <a:latin typeface="+mn-lt"/>
                          <a:ea typeface="+mn-ea"/>
                          <a:cs typeface="Times New Roman" panose="02020603050405020304" pitchFamily="18" charset="0"/>
                        </a:rPr>
                        <a:t>Sum of </a:t>
                      </a:r>
                      <a:r>
                        <a:rPr lang="el-GR" sz="1650" b="1" i="0" u="none" strike="noStrike" kern="1200" baseline="0" dirty="0">
                          <a:solidFill>
                            <a:schemeClr val="bg1"/>
                          </a:solidFill>
                          <a:latin typeface="+mn-lt"/>
                          <a:ea typeface="+mn-ea"/>
                          <a:cs typeface="Times New Roman" panose="02020603050405020304" pitchFamily="18" charset="0"/>
                        </a:rPr>
                        <a:t> </a:t>
                      </a:r>
                      <a:endParaRPr lang="en-US" sz="1650" b="1" i="0" u="none" strike="noStrike" kern="1200" baseline="0" dirty="0">
                        <a:solidFill>
                          <a:schemeClr val="bg1"/>
                        </a:solidFill>
                        <a:latin typeface="+mn-lt"/>
                        <a:ea typeface="+mn-ea"/>
                        <a:cs typeface="Times New Roman" panose="02020603050405020304" pitchFamily="18" charset="0"/>
                      </a:endParaRPr>
                    </a:p>
                    <a:p>
                      <a:pPr marL="0" marR="0" lvl="0" indent="0" algn="ctr" defTabSz="2880086" rtl="0" eaLnBrk="1" fontAlgn="auto" latinLnBrk="0" hangingPunct="1">
                        <a:lnSpc>
                          <a:spcPct val="100000"/>
                        </a:lnSpc>
                        <a:spcBef>
                          <a:spcPts val="0"/>
                        </a:spcBef>
                        <a:spcAft>
                          <a:spcPts val="0"/>
                        </a:spcAft>
                        <a:buClrTx/>
                        <a:buSzTx/>
                        <a:buFontTx/>
                        <a:buNone/>
                        <a:tabLst/>
                        <a:defRPr/>
                      </a:pPr>
                      <a:r>
                        <a:rPr lang="el-GR" sz="1650" b="1" i="0" u="none" strike="noStrike" kern="1200" baseline="0" dirty="0">
                          <a:solidFill>
                            <a:schemeClr val="bg1"/>
                          </a:solidFill>
                          <a:latin typeface="+mn-lt"/>
                          <a:ea typeface="+mn-ea"/>
                          <a:cs typeface="Times New Roman" panose="02020603050405020304" pitchFamily="18" charset="0"/>
                        </a:rPr>
                        <a:t>Σ</a:t>
                      </a:r>
                      <a:r>
                        <a:rPr lang="en-US" sz="1650" b="1" i="0" u="none" strike="noStrike" kern="1200" baseline="0" dirty="0">
                          <a:solidFill>
                            <a:schemeClr val="bg1"/>
                          </a:solidFill>
                          <a:latin typeface="+mn-lt"/>
                          <a:ea typeface="+mn-ea"/>
                          <a:cs typeface="Times New Roman" panose="02020603050405020304" pitchFamily="18" charset="0"/>
                        </a:rPr>
                        <a:t>MUFAs  &amp; </a:t>
                      </a:r>
                      <a:r>
                        <a:rPr lang="el-GR" sz="1650" b="1" i="0" u="none" strike="noStrike" kern="1200" baseline="0" dirty="0">
                          <a:solidFill>
                            <a:schemeClr val="bg1"/>
                          </a:solidFill>
                          <a:latin typeface="+mn-lt"/>
                          <a:ea typeface="+mn-ea"/>
                          <a:cs typeface="Times New Roman" panose="02020603050405020304" pitchFamily="18" charset="0"/>
                        </a:rPr>
                        <a:t>Σ</a:t>
                      </a:r>
                      <a:r>
                        <a:rPr lang="en-US" sz="1650" b="1" i="0" u="none" strike="noStrike" kern="1200" baseline="0" dirty="0">
                          <a:solidFill>
                            <a:schemeClr val="bg1"/>
                          </a:solidFill>
                          <a:latin typeface="+mn-lt"/>
                          <a:ea typeface="+mn-ea"/>
                          <a:cs typeface="Times New Roman" panose="02020603050405020304" pitchFamily="18" charset="0"/>
                        </a:rPr>
                        <a:t>SFAs </a:t>
                      </a:r>
                      <a:endParaRPr lang="en-US" sz="1650" b="0" i="0" u="none" strike="noStrike" kern="1200" baseline="0" dirty="0">
                        <a:solidFill>
                          <a:schemeClr val="bg1"/>
                        </a:solidFill>
                        <a:latin typeface="+mn-lt"/>
                        <a:ea typeface="+mn-ea"/>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143839027"/>
                  </a:ext>
                </a:extLst>
              </a:tr>
              <a:tr h="444016">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n-US" sz="1650" baseline="0" dirty="0">
                          <a:solidFill>
                            <a:schemeClr val="bg1"/>
                          </a:solidFill>
                          <a:latin typeface="+mn-lt"/>
                          <a:cs typeface="Times New Roman" panose="02020603050405020304" pitchFamily="18" charset="0"/>
                        </a:rPr>
                        <a:t>D</a:t>
                      </a:r>
                    </a:p>
                    <a:p>
                      <a:pPr algn="ctr"/>
                      <a:endParaRPr lang="en-US" sz="1650" baseline="30000" dirty="0">
                        <a:latin typeface="+mn-lt"/>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n-US" sz="1650" dirty="0">
                          <a:latin typeface="+mn-lt"/>
                          <a:cs typeface="Times New Roman" panose="02020603050405020304" pitchFamily="18" charset="0"/>
                        </a:rPr>
                        <a:t>4.8</a:t>
                      </a:r>
                      <a:endParaRPr lang="el-GR" sz="1650" dirty="0">
                        <a:latin typeface="+mn-lt"/>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n-US" sz="1650" dirty="0">
                          <a:latin typeface="+mn-lt"/>
                          <a:cs typeface="Times New Roman" panose="02020603050405020304" pitchFamily="18" charset="0"/>
                        </a:rPr>
                        <a:t>18.5</a:t>
                      </a:r>
                      <a:endParaRPr lang="el-GR" sz="1650" dirty="0">
                        <a:latin typeface="+mn-lt"/>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n-US" sz="1650" dirty="0">
                          <a:latin typeface="+mn-lt"/>
                          <a:cs typeface="Times New Roman" panose="02020603050405020304" pitchFamily="18" charset="0"/>
                        </a:rPr>
                        <a:t>24.7</a:t>
                      </a:r>
                      <a:endParaRPr lang="el-GR" sz="1650" dirty="0">
                        <a:latin typeface="+mn-lt"/>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n-US" sz="1650" dirty="0">
                          <a:latin typeface="+mn-lt"/>
                          <a:cs typeface="Times New Roman" panose="02020603050405020304" pitchFamily="18" charset="0"/>
                        </a:rPr>
                        <a:t>8.3</a:t>
                      </a:r>
                      <a:endParaRPr lang="el-GR" sz="1650" dirty="0">
                        <a:latin typeface="+mn-lt"/>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n-US" sz="1650" dirty="0">
                          <a:latin typeface="+mn-lt"/>
                          <a:cs typeface="Times New Roman" panose="02020603050405020304" pitchFamily="18" charset="0"/>
                        </a:rPr>
                        <a:t>5.1</a:t>
                      </a:r>
                      <a:endParaRPr lang="el-GR" sz="1650" dirty="0">
                        <a:latin typeface="+mn-lt"/>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l-GR" sz="1650" dirty="0">
                          <a:latin typeface="+mn-lt"/>
                          <a:cs typeface="Times New Roman" panose="02020603050405020304" pitchFamily="18" charset="0"/>
                        </a:rPr>
                        <a:t>3.</a:t>
                      </a:r>
                      <a:r>
                        <a:rPr lang="en-US" sz="1650" dirty="0">
                          <a:latin typeface="+mn-lt"/>
                          <a:cs typeface="Times New Roman" panose="02020603050405020304" pitchFamily="18" charset="0"/>
                        </a:rPr>
                        <a:t>1</a:t>
                      </a:r>
                      <a:endParaRPr lang="el-GR" sz="1650" dirty="0">
                        <a:latin typeface="+mn-lt"/>
                        <a:cs typeface="Times New Roman" panose="02020603050405020304" pitchFamily="18" charset="0"/>
                      </a:endParaRP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l-GR" sz="1650" dirty="0">
                          <a:latin typeface="+mn-lt"/>
                          <a:cs typeface="Times New Roman" panose="02020603050405020304" pitchFamily="18" charset="0"/>
                        </a:rPr>
                        <a:t>2</a:t>
                      </a:r>
                      <a:r>
                        <a:rPr lang="en-US" sz="1650" dirty="0">
                          <a:latin typeface="+mn-lt"/>
                          <a:cs typeface="Times New Roman" panose="02020603050405020304" pitchFamily="18" charset="0"/>
                        </a:rPr>
                        <a:t>7.6</a:t>
                      </a:r>
                      <a:endParaRPr lang="el-GR" sz="1650" dirty="0">
                        <a:latin typeface="+mn-lt"/>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n-US" sz="1650" dirty="0">
                          <a:latin typeface="+mn-lt"/>
                          <a:cs typeface="Times New Roman" panose="02020603050405020304" pitchFamily="18" charset="0"/>
                        </a:rPr>
                        <a:t>33.2</a:t>
                      </a:r>
                      <a:endParaRPr lang="el-GR" sz="1650" dirty="0">
                        <a:latin typeface="+mn-lt"/>
                        <a:cs typeface="Times New Roman" panose="02020603050405020304" pitchFamily="18"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2880086" rtl="0" eaLnBrk="1" latinLnBrk="0" hangingPunct="1">
                        <a:defRPr sz="5669" kern="1200">
                          <a:solidFill>
                            <a:schemeClr val="dk1"/>
                          </a:solidFill>
                          <a:latin typeface="Calibri" panose="020F0502020204030204"/>
                        </a:defRPr>
                      </a:lvl1pPr>
                      <a:lvl2pPr marL="1440043" algn="l" defTabSz="2880086" rtl="0" eaLnBrk="1" latinLnBrk="0" hangingPunct="1">
                        <a:defRPr sz="5669" kern="1200">
                          <a:solidFill>
                            <a:schemeClr val="dk1"/>
                          </a:solidFill>
                          <a:latin typeface="Calibri" panose="020F0502020204030204"/>
                        </a:defRPr>
                      </a:lvl2pPr>
                      <a:lvl3pPr marL="2880086" algn="l" defTabSz="2880086" rtl="0" eaLnBrk="1" latinLnBrk="0" hangingPunct="1">
                        <a:defRPr sz="5669" kern="1200">
                          <a:solidFill>
                            <a:schemeClr val="dk1"/>
                          </a:solidFill>
                          <a:latin typeface="Calibri" panose="020F0502020204030204"/>
                        </a:defRPr>
                      </a:lvl3pPr>
                      <a:lvl4pPr marL="4320129" algn="l" defTabSz="2880086" rtl="0" eaLnBrk="1" latinLnBrk="0" hangingPunct="1">
                        <a:defRPr sz="5669" kern="1200">
                          <a:solidFill>
                            <a:schemeClr val="dk1"/>
                          </a:solidFill>
                          <a:latin typeface="Calibri" panose="020F0502020204030204"/>
                        </a:defRPr>
                      </a:lvl4pPr>
                      <a:lvl5pPr marL="5760171" algn="l" defTabSz="2880086" rtl="0" eaLnBrk="1" latinLnBrk="0" hangingPunct="1">
                        <a:defRPr sz="5669" kern="1200">
                          <a:solidFill>
                            <a:schemeClr val="dk1"/>
                          </a:solidFill>
                          <a:latin typeface="Calibri" panose="020F0502020204030204"/>
                        </a:defRPr>
                      </a:lvl5pPr>
                      <a:lvl6pPr marL="7200214" algn="l" defTabSz="2880086" rtl="0" eaLnBrk="1" latinLnBrk="0" hangingPunct="1">
                        <a:defRPr sz="5669" kern="1200">
                          <a:solidFill>
                            <a:schemeClr val="dk1"/>
                          </a:solidFill>
                          <a:latin typeface="Calibri" panose="020F0502020204030204"/>
                        </a:defRPr>
                      </a:lvl6pPr>
                      <a:lvl7pPr marL="8640257" algn="l" defTabSz="2880086" rtl="0" eaLnBrk="1" latinLnBrk="0" hangingPunct="1">
                        <a:defRPr sz="5669" kern="1200">
                          <a:solidFill>
                            <a:schemeClr val="dk1"/>
                          </a:solidFill>
                          <a:latin typeface="Calibri" panose="020F0502020204030204"/>
                        </a:defRPr>
                      </a:lvl7pPr>
                      <a:lvl8pPr marL="10080300" algn="l" defTabSz="2880086" rtl="0" eaLnBrk="1" latinLnBrk="0" hangingPunct="1">
                        <a:defRPr sz="5669" kern="1200">
                          <a:solidFill>
                            <a:schemeClr val="dk1"/>
                          </a:solidFill>
                          <a:latin typeface="Calibri" panose="020F0502020204030204"/>
                        </a:defRPr>
                      </a:lvl8pPr>
                      <a:lvl9pPr marL="11520343" algn="l" defTabSz="2880086" rtl="0" eaLnBrk="1" latinLnBrk="0" hangingPunct="1">
                        <a:defRPr sz="5669" kern="1200">
                          <a:solidFill>
                            <a:schemeClr val="dk1"/>
                          </a:solidFill>
                          <a:latin typeface="Calibri" panose="020F0502020204030204"/>
                        </a:defRPr>
                      </a:lvl9pPr>
                    </a:lstStyle>
                    <a:p>
                      <a:pPr algn="ctr"/>
                      <a:r>
                        <a:rPr lang="el-GR" sz="1650" dirty="0">
                          <a:latin typeface="+mn-lt"/>
                          <a:cs typeface="Times New Roman" panose="02020603050405020304" pitchFamily="18" charset="0"/>
                        </a:rPr>
                        <a:t>60.3</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3050303684"/>
                  </a:ext>
                </a:extLst>
              </a:tr>
            </a:tbl>
          </a:graphicData>
        </a:graphic>
      </p:graphicFrame>
      <p:sp>
        <p:nvSpPr>
          <p:cNvPr id="62" name="Rectangle 4">
            <a:extLst>
              <a:ext uri="{FF2B5EF4-FFF2-40B4-BE49-F238E27FC236}">
                <a16:creationId xmlns:a16="http://schemas.microsoft.com/office/drawing/2014/main" id="{22FDA081-911B-457D-95CD-029C202B6947}"/>
              </a:ext>
            </a:extLst>
          </p:cNvPr>
          <p:cNvSpPr>
            <a:spLocks noChangeArrowheads="1"/>
          </p:cNvSpPr>
          <p:nvPr/>
        </p:nvSpPr>
        <p:spPr bwMode="auto">
          <a:xfrm>
            <a:off x="21854288" y="8337531"/>
            <a:ext cx="6170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Table </a:t>
            </a:r>
            <a:r>
              <a:rPr kumimoji="0" lang="el-GR"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4</a:t>
            </a:r>
            <a:r>
              <a:rPr kumimoji="0" lang="en-GB" altLang="el-GR" sz="1800" b="1"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a:t>
            </a:r>
            <a:r>
              <a:rPr kumimoji="0" lang="en-GB"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l-GR" sz="1800" b="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Fatty acid composition </a:t>
            </a:r>
            <a:r>
              <a:rPr lang="en-US" altLang="el-GR" sz="1800" dirty="0">
                <a:latin typeface="+mn-lt"/>
                <a:ea typeface="Times New Roman" panose="02020603050405020304" pitchFamily="18" charset="0"/>
                <a:cs typeface="Calibri" panose="020F0502020204030204" pitchFamily="34" charset="0"/>
              </a:rPr>
              <a:t>of the produced lipids.</a:t>
            </a:r>
            <a:endParaRPr kumimoji="0" lang="el-GR" altLang="el-GR" sz="1800" b="0" i="1" u="none" strike="noStrike" cap="none" normalizeH="0" baseline="0" dirty="0">
              <a:ln>
                <a:noFill/>
              </a:ln>
              <a:solidFill>
                <a:schemeClr val="tx1"/>
              </a:solidFill>
              <a:effectLst/>
              <a:latin typeface="+mn-lt"/>
            </a:endParaRPr>
          </a:p>
        </p:txBody>
      </p:sp>
      <p:sp>
        <p:nvSpPr>
          <p:cNvPr id="63" name="TextBox 62">
            <a:extLst>
              <a:ext uri="{FF2B5EF4-FFF2-40B4-BE49-F238E27FC236}">
                <a16:creationId xmlns:a16="http://schemas.microsoft.com/office/drawing/2014/main" id="{5FB12EBE-EA43-4525-A315-122979E01AAC}"/>
              </a:ext>
            </a:extLst>
          </p:cNvPr>
          <p:cNvSpPr txBox="1"/>
          <p:nvPr/>
        </p:nvSpPr>
        <p:spPr>
          <a:xfrm>
            <a:off x="20584457" y="10691523"/>
            <a:ext cx="7722529" cy="3170099"/>
          </a:xfrm>
          <a:prstGeom prst="rect">
            <a:avLst/>
          </a:prstGeom>
          <a:noFill/>
        </p:spPr>
        <p:txBody>
          <a:bodyPr wrap="square" rtlCol="0">
            <a:spAutoFit/>
          </a:bodyPr>
          <a:lstStyle/>
          <a:p>
            <a:pPr marL="342900" indent="-342900" algn="just">
              <a:buFont typeface="Wingdings" panose="05000000000000000000" pitchFamily="2" charset="2"/>
              <a:buChar char="ü"/>
            </a:pPr>
            <a:r>
              <a:rPr lang="en-GB" sz="2000" dirty="0">
                <a:latin typeface="+mn-lt"/>
              </a:rPr>
              <a:t>Table 4 presents the composition of the dominant fatty acids produced. Polyunsaturated fatty acids (PUFAs) of </a:t>
            </a:r>
            <a:r>
              <a:rPr lang="en-GB" sz="2000" dirty="0">
                <a:latin typeface="Calibri" panose="020F0502020204030204"/>
              </a:rPr>
              <a:t>high nutritional value</a:t>
            </a:r>
            <a:r>
              <a:rPr lang="en-GB" sz="2000" dirty="0">
                <a:latin typeface="+mn-lt"/>
              </a:rPr>
              <a:t> such as eicosapentaenoic acid (EPA) were detected (27.6% of the total lipids). The sum of PUFAs was also high at 33.2%. The maximum sum of monosaturated (MUFAs) and saturated (SFAs) fatty acids recorded was 60.3%. The achieved EPA and PUFA contents are among the highest recorded for </a:t>
            </a:r>
            <a:r>
              <a:rPr lang="en-GB" sz="2000" i="1" dirty="0">
                <a:latin typeface="+mn-lt"/>
              </a:rPr>
              <a:t>Tetraselmis </a:t>
            </a:r>
            <a:r>
              <a:rPr lang="en-GB" sz="2000" dirty="0">
                <a:latin typeface="+mn-lt"/>
              </a:rPr>
              <a:t>strains in the relative bibliography. Thus, </a:t>
            </a:r>
            <a:r>
              <a:rPr lang="en-GB" sz="2000" dirty="0">
                <a:latin typeface="Calibri" panose="020F0502020204030204"/>
              </a:rPr>
              <a:t>under the optimum growth conditions </a:t>
            </a:r>
            <a:r>
              <a:rPr lang="en-GB" sz="2000" dirty="0">
                <a:latin typeface="+mn-lt"/>
              </a:rPr>
              <a:t>the accumulated lipids enhanced the nutritional value of the produced biomass.</a:t>
            </a:r>
            <a:endParaRPr lang="en-US" sz="2000" dirty="0">
              <a:latin typeface="+mn-lt"/>
            </a:endParaRPr>
          </a:p>
        </p:txBody>
      </p:sp>
      <p:pic>
        <p:nvPicPr>
          <p:cNvPr id="36" name="Εικόνα 35">
            <a:extLst>
              <a:ext uri="{FF2B5EF4-FFF2-40B4-BE49-F238E27FC236}">
                <a16:creationId xmlns:a16="http://schemas.microsoft.com/office/drawing/2014/main" id="{1AE34275-D5C6-778D-84E1-4DEC61C55795}"/>
              </a:ext>
            </a:extLst>
          </p:cNvPr>
          <p:cNvPicPr>
            <a:picLocks noChangeAspect="1"/>
          </p:cNvPicPr>
          <p:nvPr/>
        </p:nvPicPr>
        <p:blipFill>
          <a:blip r:embed="rId20"/>
          <a:stretch>
            <a:fillRect/>
          </a:stretch>
        </p:blipFill>
        <p:spPr>
          <a:xfrm>
            <a:off x="25417436" y="1241768"/>
            <a:ext cx="2989613" cy="1082032"/>
          </a:xfrm>
          <a:prstGeom prst="rect">
            <a:avLst/>
          </a:prstGeom>
        </p:spPr>
      </p:pic>
      <p:sp>
        <p:nvSpPr>
          <p:cNvPr id="64" name="TextBox 63">
            <a:extLst>
              <a:ext uri="{FF2B5EF4-FFF2-40B4-BE49-F238E27FC236}">
                <a16:creationId xmlns:a16="http://schemas.microsoft.com/office/drawing/2014/main" id="{EF04B375-5F85-43D1-96E6-01BB7917A442}"/>
              </a:ext>
            </a:extLst>
          </p:cNvPr>
          <p:cNvSpPr txBox="1"/>
          <p:nvPr/>
        </p:nvSpPr>
        <p:spPr>
          <a:xfrm>
            <a:off x="7514510" y="2401093"/>
            <a:ext cx="18866097" cy="1323439"/>
          </a:xfrm>
          <a:prstGeom prst="rect">
            <a:avLst/>
          </a:prstGeom>
          <a:noFill/>
        </p:spPr>
        <p:txBody>
          <a:bodyPr wrap="square" rtlCol="0">
            <a:spAutoFit/>
          </a:bodyPr>
          <a:lstStyle/>
          <a:p>
            <a:pPr algn="ctr">
              <a:spcAft>
                <a:spcPts val="0"/>
              </a:spcAft>
            </a:pPr>
            <a:r>
              <a:rPr lang="en-GB" sz="20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1</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Department of Environmental Engineering, University of Patras, G. </a:t>
            </a:r>
            <a:r>
              <a:rPr lang="en-GB" sz="2000" dirty="0" err="1">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Seferi</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2, Agrinio 30100, Greece</a:t>
            </a:r>
          </a:p>
          <a:p>
            <a:pPr algn="ctr">
              <a:spcAft>
                <a:spcPts val="0"/>
              </a:spcAft>
            </a:pPr>
            <a:r>
              <a:rPr lang="en-GB" sz="20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2</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Department of Biology, University of Patras, Patras 26500, Greece</a:t>
            </a:r>
          </a:p>
          <a:p>
            <a:pPr algn="ctr">
              <a:spcAft>
                <a:spcPts val="0"/>
              </a:spcAft>
            </a:pPr>
            <a:r>
              <a:rPr lang="en-GB" sz="20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3</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Department of Chemical Engineering, University of Patras, Patras 26500, Greece</a:t>
            </a:r>
          </a:p>
          <a:p>
            <a:pPr algn="ctr">
              <a:spcAft>
                <a:spcPts val="0"/>
              </a:spcAft>
            </a:pPr>
            <a:r>
              <a:rPr lang="en-GB" sz="2000" baseline="30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4</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PLAGTON S.A., </a:t>
            </a:r>
            <a:r>
              <a:rPr lang="en-GB" sz="2000" dirty="0" err="1">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Thesi</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a:t>
            </a:r>
            <a:r>
              <a:rPr lang="en-GB" sz="2000" dirty="0" err="1">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Konaki</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a:t>
            </a:r>
            <a:r>
              <a:rPr lang="en-GB" sz="2000" dirty="0" err="1">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Skentou</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Municipality of </a:t>
            </a:r>
            <a:r>
              <a:rPr lang="en-GB" sz="2000" dirty="0" err="1">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Xiromero</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a:t>
            </a:r>
            <a:r>
              <a:rPr lang="en-GB" sz="2000" dirty="0" err="1">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Aitoloakarnania</a:t>
            </a:r>
            <a:r>
              <a:rPr lang="en-GB" sz="2000" dirty="0">
                <a:solidFill>
                  <a:schemeClr val="bg1"/>
                </a:solidFill>
                <a:latin typeface="Franklin Gothic Medium" panose="020B0603020102020204" pitchFamily="34" charset="0"/>
                <a:ea typeface="Times New Roman" panose="02020603050405020304" pitchFamily="18" charset="0"/>
                <a:cs typeface="Calibri" panose="020F0502020204030204" pitchFamily="34" charset="0"/>
              </a:rPr>
              <a:t>, Greece</a:t>
            </a:r>
          </a:p>
        </p:txBody>
      </p:sp>
    </p:spTree>
    <p:extLst>
      <p:ext uri="{BB962C8B-B14F-4D97-AF65-F5344CB8AC3E}">
        <p14:creationId xmlns:p14="http://schemas.microsoft.com/office/powerpoint/2010/main" val="211941825"/>
      </p:ext>
    </p:extLst>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2752</TotalTime>
  <Words>1338</Words>
  <Application>Microsoft Office PowerPoint</Application>
  <PresentationFormat>Custom</PresentationFormat>
  <Paragraphs>116</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Calibri Light</vt:lpstr>
      <vt:lpstr>Franklin Gothic Medium</vt:lpstr>
      <vt:lpstr>Times New Roman</vt:lpstr>
      <vt:lpstr>Wingdings</vt:lpstr>
      <vt:lpstr>Default Design</vt:lpstr>
      <vt:lpstr>Graph</vt:lpstr>
      <vt:lpstr>PowerPoint Presentation</vt:lpstr>
    </vt:vector>
  </TitlesOfParts>
  <Company>The 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Nikolaos P. Nikolaidis</dc:creator>
  <cp:lastModifiedBy>ΠΑΤΡΙΝΟΥ ΒΑΣΙΛΙΚΗ</cp:lastModifiedBy>
  <cp:revision>359</cp:revision>
  <dcterms:created xsi:type="dcterms:W3CDTF">2003-04-08T08:37:43Z</dcterms:created>
  <dcterms:modified xsi:type="dcterms:W3CDTF">2022-06-23T07:19:01Z</dcterms:modified>
</cp:coreProperties>
</file>