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27" r:id="rId5"/>
    <p:sldId id="313" r:id="rId6"/>
    <p:sldId id="374" r:id="rId7"/>
    <p:sldId id="383" r:id="rId8"/>
    <p:sldId id="375" r:id="rId9"/>
    <p:sldId id="384" r:id="rId10"/>
    <p:sldId id="376" r:id="rId11"/>
    <p:sldId id="377" r:id="rId12"/>
    <p:sldId id="378" r:id="rId13"/>
    <p:sldId id="379" r:id="rId14"/>
    <p:sldId id="380" r:id="rId15"/>
    <p:sldId id="386" r:id="rId16"/>
    <p:sldId id="385" r:id="rId17"/>
    <p:sldId id="382" r:id="rId18"/>
    <p:sldId id="387" r:id="rId19"/>
  </p:sldIdLst>
  <p:sldSz cx="9144000" cy="5143500" type="screen16x9"/>
  <p:notesSz cx="6858000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D16"/>
    <a:srgbClr val="FFF7E7"/>
    <a:srgbClr val="000000"/>
    <a:srgbClr val="B9D0FF"/>
    <a:srgbClr val="A8281E"/>
    <a:srgbClr val="FFE4C9"/>
    <a:srgbClr val="FFE7B7"/>
    <a:srgbClr val="FCF3F2"/>
    <a:srgbClr val="FFFBF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30FC04-E60C-445B-9C84-749C2441B467}">
  <a:tblStyle styleId="{E430FC04-E60C-445B-9C84-749C2441B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2F8888-6F45-44FD-ABB7-5584A37B89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216" autoAdjust="0"/>
  </p:normalViewPr>
  <p:slideViewPr>
    <p:cSldViewPr snapToGrid="0">
      <p:cViewPr varScale="1">
        <p:scale>
          <a:sx n="140" d="100"/>
          <a:sy n="140" d="100"/>
        </p:scale>
        <p:origin x="3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97040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988" y="0"/>
            <a:ext cx="2971431" cy="497040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0A239DD8-5367-4F75-9983-F78E3D8A9402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9598"/>
            <a:ext cx="2971431" cy="497040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988" y="9429598"/>
            <a:ext cx="2971431" cy="497040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1B0C5F4E-11EC-4BE4-8CA1-8145C2BE95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31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6616700 w 120000"/>
              <a:gd name="T3" fmla="*/ 0 h 120000"/>
              <a:gd name="T4" fmla="*/ 6616700 w 120000"/>
              <a:gd name="T5" fmla="*/ 3722687 h 120000"/>
              <a:gd name="T6" fmla="*/ 0 w 120000"/>
              <a:gd name="T7" fmla="*/ 37226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7" tIns="91747" rIns="91747" bIns="91747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13315" name="Θέση σημειώσεων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  <a:buFont typeface="Arial" panose="020B0604020202020204" pitchFamily="34" charset="0"/>
              <a:buChar char="●"/>
            </a:pPr>
            <a:endParaRPr lang="el-G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2" tIns="45881" rIns="91762" bIns="45881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0786" indent="-2851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0651" indent="-227812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7869" indent="-227812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3492" indent="-227812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2301" indent="-22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110" indent="-22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920" indent="-22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8730" indent="-22781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708CD5E-73A4-449F-A38F-38622D2C3071}" type="slidenum"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/>
          </p:cNvSpPr>
          <p:nvPr/>
        </p:nvSpPr>
        <p:spPr bwMode="auto">
          <a:xfrm>
            <a:off x="219075" y="-9525"/>
            <a:ext cx="5276850" cy="5167313"/>
          </a:xfrm>
          <a:custGeom>
            <a:avLst/>
            <a:gdLst>
              <a:gd name="T0" fmla="*/ 9675 w 211075"/>
              <a:gd name="T1" fmla="*/ 0 h 206683"/>
              <a:gd name="T2" fmla="*/ 0 w 211075"/>
              <a:gd name="T3" fmla="*/ 5167313 h 206683"/>
              <a:gd name="T4" fmla="*/ 5276850 w 211075"/>
              <a:gd name="T5" fmla="*/ 5163863 h 206683"/>
              <a:gd name="T6" fmla="*/ 3895282 w 211075"/>
              <a:gd name="T7" fmla="*/ 7525 h 206683"/>
              <a:gd name="T8" fmla="*/ 9675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" name="Google Shape;15;p3"/>
          <p:cNvSpPr>
            <a:spLocks/>
          </p:cNvSpPr>
          <p:nvPr/>
        </p:nvSpPr>
        <p:spPr bwMode="auto">
          <a:xfrm>
            <a:off x="-9525" y="-9525"/>
            <a:ext cx="5276850" cy="5167313"/>
          </a:xfrm>
          <a:custGeom>
            <a:avLst/>
            <a:gdLst>
              <a:gd name="T0" fmla="*/ 9675 w 211075"/>
              <a:gd name="T1" fmla="*/ 0 h 206683"/>
              <a:gd name="T2" fmla="*/ 0 w 211075"/>
              <a:gd name="T3" fmla="*/ 5167313 h 206683"/>
              <a:gd name="T4" fmla="*/ 5276850 w 211075"/>
              <a:gd name="T5" fmla="*/ 5163863 h 206683"/>
              <a:gd name="T6" fmla="*/ 3895282 w 211075"/>
              <a:gd name="T7" fmla="*/ 7525 h 206683"/>
              <a:gd name="T8" fmla="*/ 9675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18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2"/>
          <p:cNvSpPr>
            <a:spLocks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5165726 h 206122"/>
              <a:gd name="T4" fmla="*/ 8229600 w 328450"/>
              <a:gd name="T5" fmla="*/ 5165726 h 206122"/>
              <a:gd name="T6" fmla="*/ 6847994 w 328450"/>
              <a:gd name="T7" fmla="*/ 8295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Google Shape;68;p12"/>
          <p:cNvSpPr>
            <a:spLocks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5165726 h 206122"/>
              <a:gd name="T4" fmla="*/ 8229600 w 328450"/>
              <a:gd name="T5" fmla="*/ 5165726 h 206122"/>
              <a:gd name="T6" fmla="*/ 6847994 w 328450"/>
              <a:gd name="T7" fmla="*/ 8295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Google Shape;69;p12">
            <a:extLst>
              <a:ext uri="{FF2B5EF4-FFF2-40B4-BE49-F238E27FC236}">
                <a16:creationId xmlns:a16="http://schemas.microsoft.com/office/drawing/2014/main" id="{6E17FB13-6B3B-45BF-8C38-27A7EFA90A6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41F5-064E-4A76-A4EE-B73503B8202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423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82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741363"/>
            <a:ext cx="51847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l-GR" altLang="el-GR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352550"/>
            <a:ext cx="51847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076842C9-08D8-4140-AFEA-224E49FD8E5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543925" y="4749800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b="1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defRPr>
            </a:lvl1pPr>
          </a:lstStyle>
          <a:p>
            <a:pPr>
              <a:defRPr/>
            </a:pPr>
            <a:fld id="{3DFDDE13-86BE-4815-AE78-E78DCCAE3EF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atras.gr/privacy-polic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po@upatras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2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9414B2-716E-4B2C-9732-08CD7CF2A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222250" y="214313"/>
            <a:ext cx="1001713" cy="966787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A8D71A-C6E2-95A8-47D1-796608A68277}"/>
              </a:ext>
            </a:extLst>
          </p:cNvPr>
          <p:cNvSpPr txBox="1"/>
          <p:nvPr/>
        </p:nvSpPr>
        <p:spPr>
          <a:xfrm>
            <a:off x="0" y="1925619"/>
            <a:ext cx="44465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ΔΙΕΞΑΓΩΓΗ ΤΕΛΕΤΩΝ ΑΠΟΦΟΙΤΗΣΗΣ</a:t>
            </a:r>
          </a:p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ΠΑΝΕΠΙΣΤΗΜΙΟΥ ΠΑΤΡΩΝ</a:t>
            </a:r>
          </a:p>
          <a:p>
            <a:pPr algn="ctr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ΕΝΗΜΕΡΩΤΙΚΗ ΣΥΝΑΝΤΗΣΗ</a:t>
            </a:r>
          </a:p>
          <a:p>
            <a:pPr algn="ctr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21 ΦΕΒΡΟΥΑΡΙΟΥ 2023 </a:t>
            </a:r>
          </a:p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5B7FE-E7BE-FA4B-E777-8B580A5C0D1F}"/>
              </a:ext>
            </a:extLst>
          </p:cNvPr>
          <p:cNvSpPr txBox="1"/>
          <p:nvPr/>
        </p:nvSpPr>
        <p:spPr>
          <a:xfrm flipH="1">
            <a:off x="5142155" y="4216998"/>
            <a:ext cx="385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Διεύθυνση Δημοσίων Σχέσεων &amp; Εξωστρέφειας</a:t>
            </a:r>
          </a:p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Τμήμα Δημοσίων Σχέσεων, Εθιμοτυπίας και Εκδηλώσεων</a:t>
            </a:r>
          </a:p>
        </p:txBody>
      </p:sp>
      <p:pic>
        <p:nvPicPr>
          <p:cNvPr id="6" name="Εικόνα 5" descr="Εικόνα που περιέχει ουρανός, δέντρο, υπαίθριος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3DAFA50E-FFBC-969F-74F1-482B0A06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652" y="590894"/>
            <a:ext cx="3851238" cy="21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3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0F66A-2719-2341-0F35-37BD97662795}"/>
              </a:ext>
            </a:extLst>
          </p:cNvPr>
          <p:cNvSpPr txBox="1"/>
          <p:nvPr/>
        </p:nvSpPr>
        <p:spPr>
          <a:xfrm>
            <a:off x="271030" y="1835142"/>
            <a:ext cx="4833234" cy="195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305" lvl="0" algn="ctr">
              <a:lnSpc>
                <a:spcPct val="105000"/>
              </a:lnSpc>
              <a:spcAft>
                <a:spcPts val="800"/>
              </a:spcAft>
              <a:buSzPts val="900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τελετές αποφοίτησης πραγματοποιούνται με την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τήρηση κανόνων, απαιτήσεων και διαδικασιών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σύμφωνα την εκάστοτε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ισχύουσα ΚΥΑ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της πανδημίας 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Υπάρχει η </a:t>
            </a:r>
            <a:r>
              <a:rPr lang="el-G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σύσταση για τη χρήση της προστατευτικής μάσκας 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στους  χώρους διεξαγωγής των τελετών, όπου παρατηρείται συνωστισμός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7DEED2-4BFA-D74A-6333-0F48FA4A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7" y="3282555"/>
            <a:ext cx="1753950" cy="17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3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E32E5-9522-5966-EB36-20333E5E26B7}"/>
              </a:ext>
            </a:extLst>
          </p:cNvPr>
          <p:cNvSpPr txBox="1"/>
          <p:nvPr/>
        </p:nvSpPr>
        <p:spPr>
          <a:xfrm>
            <a:off x="236668" y="1405718"/>
            <a:ext cx="67509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Να ενημερώνουν ατομικά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λεπτομερώς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τους απόφοιτους για τις 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οδηγίες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διαδικασίες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ΠΕΡΙΟΡΙΣΜΟΥΣ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που έχει θέσει το Πανεπιστήμιο Πατρών για τη συμμετοχή τους στην τελετή</a:t>
            </a:r>
          </a:p>
          <a:p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Να ενημερώνουν τους απόφοιτους ότι οι ίδιοι και οι ΣΥΝΟΔΟΙ τους ΑΠΑΓΟΡΕΥΕΤΑΙ ΑΥΣΤΗΡΑ ΝΑ ΚΑΝΟΥΝ ΧΡΗΣΗ ΕΙΔΩΝ ΠΑΡΤΥ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Να ενημερώνουν και να υπενθυμίζουν στους Κοσμήτορες και τους Προέδρους των Τμημάτων για την έγκαιρη προσέλευση  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προκειμένου να υπάρχει ο απαραίτητος χρόνος για την </a:t>
            </a:r>
            <a:r>
              <a:rPr lang="el-G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περιένδυση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της τηβέννου</a:t>
            </a:r>
          </a:p>
          <a:p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Να αποστέλλουν έγκαιρα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(1-2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ημέρες πριν την τελετή) τις 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ονομαστικές καταστάσεις των αποφοίτων 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στο Τμήμα Δημοσίων Σχέσεων (κατ’ αλφαβητική σειρά, πεζά και με τονισμό – σε μορφή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word)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Να προσκομίζουν 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έγκαιρα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τα πτυχία-διπλώματα την ημέρα της τελετής κατά αλφαβητική σειρά</a:t>
            </a:r>
          </a:p>
          <a:p>
            <a:endParaRPr lang="el-G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2934EC-7638-EEDD-2424-FAD90097F68A}"/>
              </a:ext>
            </a:extLst>
          </p:cNvPr>
          <p:cNvSpPr txBox="1"/>
          <p:nvPr/>
        </p:nvSpPr>
        <p:spPr>
          <a:xfrm>
            <a:off x="1918024" y="277216"/>
            <a:ext cx="4873001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/>
              <a:t>Συνδρομή των Υπηρεσιών του Πανεπιστημίου Πατρών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814ED-FDB5-28E6-2134-DC2F8743D4AD}"/>
              </a:ext>
            </a:extLst>
          </p:cNvPr>
          <p:cNvSpPr txBox="1"/>
          <p:nvPr/>
        </p:nvSpPr>
        <p:spPr>
          <a:xfrm>
            <a:off x="994959" y="929275"/>
            <a:ext cx="3947427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Οι Γραμματείες των Τμημάτων παρακαλούνται:</a:t>
            </a:r>
          </a:p>
        </p:txBody>
      </p:sp>
    </p:spTree>
    <p:extLst>
      <p:ext uri="{BB962C8B-B14F-4D97-AF65-F5344CB8AC3E}">
        <p14:creationId xmlns:p14="http://schemas.microsoft.com/office/powerpoint/2010/main" val="374402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4D1D30D-4012-9CB4-2791-876E9869FF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4441F5-064E-4A76-A4EE-B73503B8202F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9C933-0592-6998-7A12-7E414ED1CDE6}"/>
              </a:ext>
            </a:extLst>
          </p:cNvPr>
          <p:cNvSpPr txBox="1"/>
          <p:nvPr/>
        </p:nvSpPr>
        <p:spPr>
          <a:xfrm>
            <a:off x="791570" y="1416862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Να αποστέλλουν έναν (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1) υπάλληλο ανά Γραμματεία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, ο οποίος καλό είναι 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να παρευρίσκετε καθ’ όλη τη διάρκεια της τελετής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17C43-20FB-DA4C-BBAF-723398AA1F29}"/>
              </a:ext>
            </a:extLst>
          </p:cNvPr>
          <p:cNvSpPr txBox="1"/>
          <p:nvPr/>
        </p:nvSpPr>
        <p:spPr>
          <a:xfrm>
            <a:off x="1951630" y="272308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Να ενημερώνουν τους αποφοίτους για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εγγραφή τους στο δίκτυο Α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lumni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(Στα δικαιολογητικά αίτησης ορκωμοσίας να συμπεριλαμβάνεται και η έντυπη αίτηση για εγγραφή στο Α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lumni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6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503A687-D046-7B5B-7BF4-2091574890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4441F5-064E-4A76-A4EE-B73503B8202F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17FF2-D786-35A0-5D4C-4F3811F43A4A}"/>
              </a:ext>
            </a:extLst>
          </p:cNvPr>
          <p:cNvSpPr txBox="1"/>
          <p:nvPr/>
        </p:nvSpPr>
        <p:spPr>
          <a:xfrm>
            <a:off x="176094" y="837805"/>
            <a:ext cx="5521847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Οι Κοσμήτορες των Σχολών και οι Πρόεδροι των Τμημάτων παρακαλούνται για την: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9CC27-C470-6781-F0D7-A10C76A1938A}"/>
              </a:ext>
            </a:extLst>
          </p:cNvPr>
          <p:cNvSpPr txBox="1"/>
          <p:nvPr/>
        </p:nvSpPr>
        <p:spPr>
          <a:xfrm>
            <a:off x="1125941" y="1750945"/>
            <a:ext cx="4483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Έγκαιρη προσέλευση των Κοσμητόρων και των Προέδρων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προκειμένου να υπάρχει ο απαραίτητος χρόνος για την </a:t>
            </a:r>
            <a:r>
              <a:rPr lang="el-G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περιένδυση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 της τηβέννου</a:t>
            </a:r>
          </a:p>
          <a:p>
            <a:pPr algn="just"/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A657F-13F7-4024-BC00-97EACF282410}"/>
              </a:ext>
            </a:extLst>
          </p:cNvPr>
          <p:cNvSpPr txBox="1"/>
          <p:nvPr/>
        </p:nvSpPr>
        <p:spPr>
          <a:xfrm>
            <a:off x="2347415" y="3671247"/>
            <a:ext cx="3650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Ενημέρωση –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Προτροπή των αποφοίτων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εγγραφή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τους στο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δίκτυο Α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lumni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4EACE2-36EA-0535-C605-DEFD63C5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9" y="2705052"/>
            <a:ext cx="1544419" cy="2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4E2445-6263-2E61-5DF9-406BD934A4A1}"/>
              </a:ext>
            </a:extLst>
          </p:cNvPr>
          <p:cNvSpPr txBox="1"/>
          <p:nvPr/>
        </p:nvSpPr>
        <p:spPr>
          <a:xfrm>
            <a:off x="255294" y="1781370"/>
            <a:ext cx="70667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Την Παρουσία ικανού αριθμού φυλάκων για την φύλαξη των δύο εισόδων του Συνεδριακού και Πολιτιστικού Κέντρου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Τον έλεγχο των εισερχομένων επισκεπτών  εντός των χώρων του ΣΠΚ (επιτρεπόμενος αριθμός συνοδών / ορκιζόμενο 4 ή 5 άτομα)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Την απαγόρευση εισόδου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ορκιζομένων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και συνοδών φέρνοντας είδη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πάρτυ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καθώς και την επίβλεψη χρήσης αυτών εντός και εκτός του κτιρίου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Την επίβλεψη τήρησης γενικής τάξης στους χώρους διεξαγωγής των τελετών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FEB43-94F1-DE70-143D-7939EA4651AF}"/>
              </a:ext>
            </a:extLst>
          </p:cNvPr>
          <p:cNvSpPr txBox="1"/>
          <p:nvPr/>
        </p:nvSpPr>
        <p:spPr>
          <a:xfrm>
            <a:off x="1303362" y="760611"/>
            <a:ext cx="514520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Υπηρεσίες Φύλαξης και Καθαριότητας παρακαλούνται να μεριμνούν για:</a:t>
            </a:r>
          </a:p>
        </p:txBody>
      </p:sp>
    </p:spTree>
    <p:extLst>
      <p:ext uri="{BB962C8B-B14F-4D97-AF65-F5344CB8AC3E}">
        <p14:creationId xmlns:p14="http://schemas.microsoft.com/office/powerpoint/2010/main" val="133880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85D3640-658D-40AC-3C0F-11B19312AF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4441F5-064E-4A76-A4EE-B73503B8202F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AA251-2030-3006-A3B4-0BD195560DDD}"/>
              </a:ext>
            </a:extLst>
          </p:cNvPr>
          <p:cNvSpPr txBox="1"/>
          <p:nvPr/>
        </p:nvSpPr>
        <p:spPr>
          <a:xfrm>
            <a:off x="1030407" y="1044052"/>
            <a:ext cx="42649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Γίνονται προσπάθειες συστηματικής βελτίωσης των τελετών αποφοίτησης.</a:t>
            </a:r>
          </a:p>
          <a:p>
            <a:pPr algn="just"/>
            <a:r>
              <a:rPr lang="el-GR" dirty="0"/>
              <a:t>Για την επίτευξη αυτού του στόχου η δική σας συμβολή και συνδρομή είναι πολύτιμη! </a:t>
            </a:r>
          </a:p>
          <a:p>
            <a:pPr algn="just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7975-D2A0-63B4-082A-20E066D75EFB}"/>
              </a:ext>
            </a:extLst>
          </p:cNvPr>
          <p:cNvSpPr txBox="1"/>
          <p:nvPr/>
        </p:nvSpPr>
        <p:spPr>
          <a:xfrm>
            <a:off x="4572000" y="3987212"/>
            <a:ext cx="3046985" cy="60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Σας ευχαριστούμε για τη συμμετοχή σας…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D2037D-AAAE-B03F-21D9-C39F0532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1" y="2509869"/>
            <a:ext cx="2520287" cy="9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2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2">
            <a:extLst>
              <a:ext uri="{FF2B5EF4-FFF2-40B4-BE49-F238E27FC236}">
                <a16:creationId xmlns:a16="http://schemas.microsoft.com/office/drawing/2014/main" id="{A0A6CB82-71E9-4CFC-B745-28B1A54845CF}"/>
              </a:ext>
            </a:extLst>
          </p:cNvPr>
          <p:cNvSpPr txBox="1">
            <a:spLocks/>
          </p:cNvSpPr>
          <p:nvPr/>
        </p:nvSpPr>
        <p:spPr bwMode="auto">
          <a:xfrm>
            <a:off x="322729" y="1011238"/>
            <a:ext cx="3731901" cy="1893376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l-GR" altLang="el-GR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ΣΚΟΠΟΣ ΤΗΣ ΣΥΝΑΝΤΗΣΗΣ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l-GR" altLang="el-GR" sz="12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l-GR" altLang="el-GR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Ενημέρωση όλων των εμπλεκομένων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l-GR" altLang="el-GR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σχετικά με τις διαδικασίες πραγματοποίησης των τελετών αποφοίτησης,  προκειμένου να διασφαλιστεί:</a:t>
            </a:r>
            <a:br>
              <a:rPr lang="el-GR" altLang="el-GR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</a:br>
            <a:r>
              <a:rPr lang="el-GR" altLang="el-GR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η ομαλή,  </a:t>
            </a:r>
            <a:br>
              <a:rPr lang="el-GR" altLang="el-GR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</a:br>
            <a:r>
              <a:rPr lang="el-GR" altLang="el-GR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κυρίως ασφαλής και ακολουθώντας τα πρότυπα των ξένων μεγάλων πανεπιστημίων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l-GR" altLang="el-GR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διεξαγωγή τους</a:t>
            </a:r>
            <a:endParaRPr lang="el-GR" altLang="el-GR" sz="12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085832D-D6E3-442A-A6F2-62271D9FD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4" t="12982" r="11602" b="14011"/>
          <a:stretch/>
        </p:blipFill>
        <p:spPr>
          <a:xfrm>
            <a:off x="61913" y="61913"/>
            <a:ext cx="1001712" cy="966787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AAA7300-3B4D-DD26-8B22-F1DB841DD337}"/>
              </a:ext>
            </a:extLst>
          </p:cNvPr>
          <p:cNvSpPr txBox="1">
            <a:spLocks/>
          </p:cNvSpPr>
          <p:nvPr/>
        </p:nvSpPr>
        <p:spPr bwMode="auto">
          <a:xfrm>
            <a:off x="322729" y="2993386"/>
            <a:ext cx="3980328" cy="2150114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l-GR" altLang="el-GR" sz="1300" b="1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l-GR" altLang="el-GR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ΔΙΑΔΙΚΑΣΙΕΣ ΤΕΛΕΤΩΝ ΟΡΚΩΜΟΣΙΑΣ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l-GR" altLang="el-GR" sz="1300" b="1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algn="l"/>
            <a:r>
              <a:rPr lang="el-GR" altLang="el-GR" sz="13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Οι διαδικασίες των </a:t>
            </a:r>
            <a:r>
              <a:rPr lang="el-GR" sz="13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Τελετών Ορκωμοσίας Προπτυχιακών Φοιτητών – Απονομής Διπλωμάτων</a:t>
            </a:r>
          </a:p>
          <a:p>
            <a:pPr algn="l"/>
            <a:r>
              <a:rPr lang="el-GR" sz="13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Μεταπτυχιακών Σπουδών – Καθομολόγησης Διδακτόρων έχουν κοινοποιηθεί στι</a:t>
            </a:r>
            <a:r>
              <a:rPr lang="el-GR" sz="1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 Γραμματείες των Τμημάτων </a:t>
            </a:r>
          </a:p>
          <a:p>
            <a:pPr algn="l"/>
            <a:r>
              <a:rPr lang="el-GR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1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αριθμ</a:t>
            </a:r>
            <a:r>
              <a:rPr lang="el-GR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50762/1-7-2020 έγγραφο της Γραμματείας Πρυτανικού Συμβουλίου)</a:t>
            </a:r>
            <a:endParaRPr lang="el-GR" altLang="el-GR" sz="11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Εικόνα 3" descr="Εικόνα που περιέχει δέντρ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71D2AE7-FDF5-FF99-AACC-EEF7BBEB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327" y="1072850"/>
            <a:ext cx="3855944" cy="25706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535E1-C6CF-A222-945F-9B3E04D32150}"/>
              </a:ext>
            </a:extLst>
          </p:cNvPr>
          <p:cNvSpPr txBox="1"/>
          <p:nvPr/>
        </p:nvSpPr>
        <p:spPr>
          <a:xfrm>
            <a:off x="777923" y="584994"/>
            <a:ext cx="62984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ΟΔΗΓΙΕΣ ΟΡΚΩΜΟΣΙΑΣ – ΧΡΗΣΙΜΕΣ ΠΛΗΡΟΦΟΡΙΕΣ</a:t>
            </a:r>
          </a:p>
          <a:p>
            <a:pPr algn="ctr"/>
            <a:endParaRPr lang="el-GR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7305" lvl="0">
              <a:lnSpc>
                <a:spcPct val="105000"/>
              </a:lnSpc>
              <a:spcAft>
                <a:spcPts val="800"/>
              </a:spcAft>
              <a:buSzPts val="900"/>
            </a:pPr>
            <a:r>
              <a:rPr lang="el-G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«… Ο Πρύτανης, οι Αντιπρυτάνεις, οι Κοσμήτορες των Σχολών και οι Πρόεδροι των Τμημάτων φέρουν κατά τις επίσημες τελετές, </a:t>
            </a:r>
            <a:r>
              <a:rPr lang="el-G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τις ορκωμοσίες πτυχιούχων/διπλωματούχων</a:t>
            </a:r>
            <a:r>
              <a:rPr lang="el-G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…. το προβλεπόμενο </a:t>
            </a:r>
            <a:r>
              <a:rPr lang="el-G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επίσημο ένδυμα…» </a:t>
            </a: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(άρθρο 77 παρ. 1 του Εσωτερικού Κανονισμού Πανεπιστημίου Πατρών)</a:t>
            </a:r>
          </a:p>
          <a:p>
            <a:pPr marR="27305" lvl="0">
              <a:lnSpc>
                <a:spcPct val="105000"/>
              </a:lnSpc>
              <a:spcAft>
                <a:spcPts val="800"/>
              </a:spcAft>
              <a:buSzPts val="900"/>
            </a:pP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πτυχίο ή το δίπλωμα απονέμεται σε </a:t>
            </a:r>
            <a:r>
              <a:rPr lang="el-G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δημόσια τελετή </a:t>
            </a: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ορκωμοσίας και απονομής πτυχίων/διπλωμάτων, ενώπιον των  Πανεπιστημιακών Αρχών (Πρυτανικών Αρχών, Κοσμητόρων Σχολών, Προέδρων Τμημάτων ή εκπροσώπων τους), </a:t>
            </a:r>
            <a:r>
              <a:rPr lang="el-G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οποίοι συμμετέχουν στην τελετή με </a:t>
            </a:r>
            <a:r>
              <a:rPr lang="el-GR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την τήβεννο του Ιδρύματος </a:t>
            </a:r>
            <a:r>
              <a:rPr lang="el-G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(άρθρο 78 παρ. 1 του </a:t>
            </a: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Εσωτερικού Κανονισμού Πανεπιστημίου Πατρών)</a:t>
            </a:r>
            <a:endParaRPr lang="el-GR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27305" lvl="0" indent="-28575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endParaRPr lang="el-G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BE59C80-8D98-D63A-4B2E-0966BDD4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59" y="3071499"/>
            <a:ext cx="2861583" cy="19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535E1-C6CF-A222-945F-9B3E04D32150}"/>
              </a:ext>
            </a:extLst>
          </p:cNvPr>
          <p:cNvSpPr txBox="1"/>
          <p:nvPr/>
        </p:nvSpPr>
        <p:spPr>
          <a:xfrm>
            <a:off x="419548" y="1181369"/>
            <a:ext cx="6626711" cy="342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27305" lvl="0" indent="-28575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endParaRPr lang="el-G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27305" lvl="0" indent="-28575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χώρος διεξαγωγής των τελετών των Τμημάτων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εδρεύουν στην Πάτρα είναι τα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Αμφιθέατρα του Συνεδριακού και Πολιτιστικού Κέντρου</a:t>
            </a:r>
            <a:b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Ι1 -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Τελετές προπτυχιακών αποφοίτων </a:t>
            </a:r>
            <a:b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Ι4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ελετές απονομής μεταπτυχιακών και διδακτορικών τίτλων σπουδών 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27305" lvl="0" indent="-28575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τα Τμήματα που εδρεύουν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εκτός Πατρών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τελετές απονομής  προπτυχιακών, μεταπτυχιακών και διδακτορικών τίτλων σπουδών θα πραγματοποιούνται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έδρα των Τμημάτων (Αγρίνιο, Μεσολόγγι)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32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1BE44-0C4D-E275-4F96-1EB34E5CBFBD}"/>
              </a:ext>
            </a:extLst>
          </p:cNvPr>
          <p:cNvSpPr txBox="1"/>
          <p:nvPr/>
        </p:nvSpPr>
        <p:spPr>
          <a:xfrm>
            <a:off x="211923" y="1235999"/>
            <a:ext cx="7508837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27305" lvl="0" indent="-34290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 κείμενο του όρκου των προπτυχιακών αποφοίτων, </a:t>
            </a:r>
            <a:b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χορηγείται από τη </a:t>
            </a:r>
            <a:r>
              <a:rPr lang="el-GR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Γραμματεία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Τμήματος </a:t>
            </a:r>
          </a:p>
          <a:p>
            <a:pPr marR="27305" lvl="0">
              <a:lnSpc>
                <a:spcPct val="105000"/>
              </a:lnSpc>
              <a:spcAft>
                <a:spcPts val="800"/>
              </a:spcAft>
              <a:buSzPts val="900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(Παρακαλούμε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δίνεται στον απόφοιτο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πριν την προσέλευσή του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χώρο του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Συνεδριακού)</a:t>
            </a:r>
            <a:b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διαβάζεται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τον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πρωτεύσαντα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ή την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πρωτεύσασα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 βαθμό Πτυχίου ή Διπλώματος του Τμήματος 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επίδοση των πτυχίων/διπλωμάτων γίνεται κατ’ αλφαβητική σειρά.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(άρθρο 80 παρ. 2 του Εσωτερικού Κανονισμού Πανεπιστημίου Πατρών). </a:t>
            </a:r>
            <a:endParaRPr lang="el-GR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27305" lvl="0" indent="-34290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Όσοι/-</a:t>
            </a:r>
            <a:r>
              <a:rPr lang="el-G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 των αποφοίτων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επιθυμούν να δώσουν θρησκευτικό όρκο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επιτρέπεται η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επίκληση της τιμής και της συνειδήσεώς των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(άρθρο 79 παρ. 1 του Εσωτερικού Κανονισμού Πανεπιστημίου Πατρών).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562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1BE44-0C4D-E275-4F96-1EB34E5CBFBD}"/>
              </a:ext>
            </a:extLst>
          </p:cNvPr>
          <p:cNvSpPr txBox="1"/>
          <p:nvPr/>
        </p:nvSpPr>
        <p:spPr>
          <a:xfrm>
            <a:off x="620713" y="386796"/>
            <a:ext cx="6032571" cy="343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27305" lvl="0" indent="-342900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υπό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ορκωμοσία απόφοιτοι/</a:t>
            </a:r>
            <a:r>
              <a:rPr lang="el-GR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συμμετέχουν στην τελετή με την τήβεννο του Πανεπιστημίου Πατρών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(άρθρο 80 παρ. 1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 Εσωτερικού Κανονισμού Πανεπιστημίου Πατρών). </a:t>
            </a:r>
            <a:b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υπό ορκωμοσία απόφοιτοι θα πρέπει να προσέρχονται </a:t>
            </a:r>
            <a:b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τουλάχιστον μία (1) ώρα  πριν από την έναρξη  της τελετής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προκειμένου να </a:t>
            </a:r>
            <a:r>
              <a:rPr lang="el-G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περιενδυθούν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την τήβεννο. </a:t>
            </a:r>
            <a:b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πέρας της τελετής,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επιστρέφουν υποχρεωτικά &amp; ενυπογράφως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την τήβεννο.</a:t>
            </a:r>
          </a:p>
          <a:p>
            <a:pPr marL="342900" marR="27305" lvl="0" indent="-342900" algn="just">
              <a:lnSpc>
                <a:spcPct val="105000"/>
              </a:lnSpc>
              <a:spcAft>
                <a:spcPts val="800"/>
              </a:spcAft>
              <a:buSzPts val="900"/>
              <a:buFont typeface="Arial" panose="020B0604020202020204" pitchFamily="34" charset="0"/>
              <a:buChar char="•"/>
            </a:pPr>
            <a:endParaRPr lang="el-G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ικόνα 4" descr="Εικόνα που περιέχει άτομο, εσωτερικό, άτομα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C65C7F18-6BD0-4E07-5834-1F53A8A7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77" y="3161641"/>
            <a:ext cx="3291840" cy="19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045C1-3B62-6F20-B827-3EC821EE02D7}"/>
              </a:ext>
            </a:extLst>
          </p:cNvPr>
          <p:cNvSpPr txBox="1"/>
          <p:nvPr/>
        </p:nvSpPr>
        <p:spPr>
          <a:xfrm>
            <a:off x="620713" y="448091"/>
            <a:ext cx="484094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575" lvl="0" algn="just">
              <a:spcAft>
                <a:spcPts val="0"/>
              </a:spcAft>
              <a:buSzPts val="900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  <a:p>
            <a:pPr marR="28575" lvl="0" algn="just">
              <a:spcAft>
                <a:spcPts val="0"/>
              </a:spcAft>
              <a:buSzPts val="900"/>
            </a:pPr>
            <a:endParaRPr lang="el-G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8575" lvl="0" algn="just">
              <a:spcAft>
                <a:spcPts val="0"/>
              </a:spcAft>
              <a:buSzPts val="900"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8575" lvl="0">
              <a:spcAft>
                <a:spcPts val="0"/>
              </a:spcAft>
              <a:buSzPts val="900"/>
            </a:pPr>
            <a:r>
              <a:rPr lang="el-G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τελετές θα συμμετάσχουν </a:t>
            </a: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ορκιζόμενοι/-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συνοδευόμενοι:</a:t>
            </a:r>
            <a:b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τέσσερα (4) το πολύ άτομα/ορκιζόμενο-η</a:t>
            </a:r>
            <a:r>
              <a:rPr lang="el-G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στις τελετές ορκωμοσίας μεταπτυχιακών και διδακτορικών αποφοίτων</a:t>
            </a:r>
            <a:br>
              <a:rPr lang="el-G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πέντε (5) το πολύ άτομα/ορκιζόμενο-η</a:t>
            </a:r>
            <a:r>
              <a:rPr lang="el-GR" sz="14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τελετές ορκωμοσίας των προπτυχιακών αποφοίτων</a:t>
            </a: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συνοδοί των υπό ορκωμοσία αποφοίτων </a:t>
            </a: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προσέρχονται</a:t>
            </a:r>
            <a:r>
              <a:rPr lang="el-G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 χώρο διεξαγωγής της τελετής </a:t>
            </a: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έγκαιρα</a:t>
            </a:r>
            <a:r>
              <a:rPr lang="el-G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αποχωρούν σταδιακά, </a:t>
            </a: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χωρίς να παραμένουν στους κοινόχρηστους χώρους</a:t>
            </a:r>
            <a:r>
              <a:rPr lang="el-G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προκειμένου να αποφεύγεται ο συνωστισμός μεταξύ των τελετών ορκωμοσίας.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Εικόνα 5" descr="Εικόνα που περιέχει οροφή, εσωτερικό, καρέκλα, ριγέ&#10;&#10;Περιγραφή που δημιουργήθηκε αυτόματα">
            <a:extLst>
              <a:ext uri="{FF2B5EF4-FFF2-40B4-BE49-F238E27FC236}">
                <a16:creationId xmlns:a16="http://schemas.microsoft.com/office/drawing/2014/main" id="{8BFF96F9-7406-1B99-38A8-F3D3467D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7" y="340241"/>
            <a:ext cx="2926080" cy="2131161"/>
          </a:xfrm>
          <a:prstGeom prst="rect">
            <a:avLst/>
          </a:prstGeom>
        </p:spPr>
      </p:pic>
      <p:pic>
        <p:nvPicPr>
          <p:cNvPr id="8" name="Εικόνα 7" descr="Εικόνα που περιέχει εσωτερικό, κίτρινο, πολύχρωμος, αμφιθέα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0268A5F6-9924-6206-028F-9EAB2BD2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18" y="2872292"/>
            <a:ext cx="3063682" cy="20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19063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E39C32-6C2A-475F-D05F-50309E5C51FC}"/>
              </a:ext>
            </a:extLst>
          </p:cNvPr>
          <p:cNvSpPr txBox="1"/>
          <p:nvPr/>
        </p:nvSpPr>
        <p:spPr>
          <a:xfrm>
            <a:off x="964958" y="559558"/>
            <a:ext cx="5845275" cy="26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305" lvl="0" algn="ctr">
              <a:lnSpc>
                <a:spcPct val="105000"/>
              </a:lnSpc>
              <a:spcAft>
                <a:spcPts val="800"/>
              </a:spcAft>
              <a:buSzPts val="900"/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Απαγορεύεται αυστηρά η κατανάλωση ποτού και φαγητού, καθώς και η χρήση ειδών πάρτι (</a:t>
            </a:r>
            <a:r>
              <a:rPr lang="el-G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σερπαντίνων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, κομφετί, καραμουζών, πυρσοί, βεγγαλικά, κλπ.) στο χώρο διεξαγωγής των τελετών, στους κοινόχρηστους χώρους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και στον περιβάλλοντα χώρο της Πανεπιστημιούπολης, για λόγους υγιεινής αλλά κυρίως ΑΣΦΑΛΕΙΑΣ!!!</a:t>
            </a:r>
          </a:p>
          <a:p>
            <a:pPr marR="27305" lvl="0" algn="ctr">
              <a:lnSpc>
                <a:spcPct val="105000"/>
              </a:lnSpc>
              <a:spcAft>
                <a:spcPts val="800"/>
              </a:spcAft>
              <a:buSzPts val="900"/>
            </a:pPr>
            <a:endParaRPr lang="el-GR" sz="1800" b="1" dirty="0"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R="27305" lvl="0" algn="ctr">
              <a:lnSpc>
                <a:spcPct val="105000"/>
              </a:lnSpc>
              <a:spcAft>
                <a:spcPts val="800"/>
              </a:spcAft>
              <a:buSzPts val="900"/>
            </a:pPr>
            <a:endParaRPr lang="el-GR" sz="180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7" name="Εικόνα 6" descr="Εικόνα που περιέχει εσωτερικό, οροφή, δάπεδο, μετρη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BAB3012C-7D40-6391-605F-A6A3362C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2" y="2498725"/>
            <a:ext cx="3810000" cy="25431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50B0852-F6A2-2B7C-1F10-1D9A6114C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919" y="2444477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0D1388-7305-B38A-D348-03880265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4" t="12982" r="11602" b="14011"/>
          <a:stretch/>
        </p:blipFill>
        <p:spPr>
          <a:xfrm>
            <a:off x="187302" y="101600"/>
            <a:ext cx="1003300" cy="966788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D7A00-D34D-D45F-1F88-0965DA25F257}"/>
              </a:ext>
            </a:extLst>
          </p:cNvPr>
          <p:cNvSpPr txBox="1"/>
          <p:nvPr/>
        </p:nvSpPr>
        <p:spPr>
          <a:xfrm>
            <a:off x="1262417" y="743803"/>
            <a:ext cx="5629701" cy="402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τελετές ορκωμοσίας πτυχιούχων – διπλωματούχων 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του Πανεπιστημίου Πατρών,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βιντεοσκοπούνται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ενώ καθ’ όλη τη διάρκεια των τελετών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λαμβάνονται φωτογραφίες των ορκιζόμενων και των παρευρισκόμενων επισκεπτών από διαπιστευμένους φωτογράφους,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εικονολήπτες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ανθοπώλες.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τελετές θα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</a:rPr>
              <a:t>μεταδοθούν και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</a:rPr>
              <a:t>διαδικτυακά. </a:t>
            </a:r>
          </a:p>
          <a:p>
            <a:pPr algn="just"/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συμμετέχοντες μπορούν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</a:rPr>
              <a:t>να αναζητήσουν πληροφορίες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σχετικά με την Προστασία Προσωπικών Δεδομένων στο σύνδεσμο: 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https://www.upatras.gr/privacy-policy/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ή να επικοινωνήσουν με τον Υπεύθυνο Προστασίας Δεδομένων (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dpo@upatras.gr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404889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6906549816F3644E956DF30B2EE3E93D" ma:contentTypeVersion="5" ma:contentTypeDescription="Δημιουργία νέου εγγράφου" ma:contentTypeScope="" ma:versionID="89f265b7a491c80db61d94294bad2cd9">
  <xsd:schema xmlns:xsd="http://www.w3.org/2001/XMLSchema" xmlns:xs="http://www.w3.org/2001/XMLSchema" xmlns:p="http://schemas.microsoft.com/office/2006/metadata/properties" xmlns:ns3="14b4394c-5361-4201-b3ab-75215fbdbe29" xmlns:ns4="84104dd8-11dc-43e6-a7f8-126d936bf858" targetNamespace="http://schemas.microsoft.com/office/2006/metadata/properties" ma:root="true" ma:fieldsID="c201b00a8501b30e94eb4d0750d6a059" ns3:_="" ns4:_="">
    <xsd:import namespace="14b4394c-5361-4201-b3ab-75215fbdbe29"/>
    <xsd:import namespace="84104dd8-11dc-43e6-a7f8-126d936bf8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4394c-5361-4201-b3ab-75215fbdb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04dd8-11dc-43e6-a7f8-126d936bf8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4DC7C8-A392-4158-809E-3D7CAAEF10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3AB74D-21BC-4729-BEA8-860DF7044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4394c-5361-4201-b3ab-75215fbdbe29"/>
    <ds:schemaRef ds:uri="84104dd8-11dc-43e6-a7f8-126d936bf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0C148C-4DFC-47A3-B2E7-A910EF3AA767}">
  <ds:schemaRefs>
    <ds:schemaRef ds:uri="http://purl.org/dc/terms/"/>
    <ds:schemaRef ds:uri="84104dd8-11dc-43e6-a7f8-126d936bf85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4b4394c-5361-4201-b3ab-75215fbdbe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1042</Words>
  <Application>Microsoft Office PowerPoint</Application>
  <PresentationFormat>Προβολή στην οθόνη (16:9)</PresentationFormat>
  <Paragraphs>72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Montserrat</vt:lpstr>
      <vt:lpstr>Symbol</vt:lpstr>
      <vt:lpstr>Wingdings</vt:lpstr>
      <vt:lpstr>Calibri</vt:lpstr>
      <vt:lpstr>Arviragus template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Dimitra Stamatopoulou</dc:creator>
  <cp:lastModifiedBy>OURANIA BOUSIOU</cp:lastModifiedBy>
  <cp:revision>165</cp:revision>
  <cp:lastPrinted>2021-11-26T10:19:40Z</cp:lastPrinted>
  <dcterms:modified xsi:type="dcterms:W3CDTF">2023-02-20T20:17:28Z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0x0101006906549816F3644E956DF30B2EE3E93D</vt:lpwstr>
  </property>
</Properties>
</file>